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60" r:id="rId5"/>
    <p:sldId id="358" r:id="rId6"/>
    <p:sldId id="346" r:id="rId7"/>
    <p:sldId id="355" r:id="rId8"/>
    <p:sldId id="284" r:id="rId9"/>
    <p:sldId id="286" r:id="rId10"/>
    <p:sldId id="287" r:id="rId11"/>
    <p:sldId id="288"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D22678-E3BF-A61E-CC33-CD204C985593}" name="Gæstebruger" initials="Gæ" userId="S::urn:spo:anon#dd70c0a0dfd8ce261e9c6105823a3f4155bd1fcc170d264b1fcb86303336f62b::" providerId="AD"/>
  <p188:author id="{F8522DB0-2739-8B65-F4DD-B7F5F40811DC}" name="Henrik Bindslev" initials="HB" userId="S::hebi@tek.sdu.dk::680c4fbc-35f2-4888-bf8f-3e883905b6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666666"/>
    <a:srgbClr val="C45145"/>
    <a:srgbClr val="4472C4"/>
    <a:srgbClr val="66FF99"/>
    <a:srgbClr val="1E4B41"/>
    <a:srgbClr val="358243"/>
    <a:srgbClr val="45C487"/>
    <a:srgbClr val="60A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8116E-CA10-4170-8E02-D69E974BB58F}" v="8" dt="2024-02-26T09:30:35.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a Lindberg" userId="3c4fc35a-c3f5-4155-8594-5d3249de7992" providerId="ADAL" clId="{2CC8116E-CA10-4170-8E02-D69E974BB58F}"/>
    <pc:docChg chg="undo custSel modSld">
      <pc:chgData name="Annika Lindberg" userId="3c4fc35a-c3f5-4155-8594-5d3249de7992" providerId="ADAL" clId="{2CC8116E-CA10-4170-8E02-D69E974BB58F}" dt="2024-02-26T09:30:37.057" v="20" actId="108"/>
      <pc:docMkLst>
        <pc:docMk/>
      </pc:docMkLst>
      <pc:sldChg chg="modSp mod">
        <pc:chgData name="Annika Lindberg" userId="3c4fc35a-c3f5-4155-8594-5d3249de7992" providerId="ADAL" clId="{2CC8116E-CA10-4170-8E02-D69E974BB58F}" dt="2024-02-26T09:28:50.947" v="13" actId="108"/>
        <pc:sldMkLst>
          <pc:docMk/>
          <pc:sldMk cId="2809112055" sldId="286"/>
        </pc:sldMkLst>
        <pc:graphicFrameChg chg="mod modGraphic">
          <ac:chgData name="Annika Lindberg" userId="3c4fc35a-c3f5-4155-8594-5d3249de7992" providerId="ADAL" clId="{2CC8116E-CA10-4170-8E02-D69E974BB58F}" dt="2024-02-26T09:28:50.947" v="13" actId="108"/>
          <ac:graphicFrameMkLst>
            <pc:docMk/>
            <pc:sldMk cId="2809112055" sldId="286"/>
            <ac:graphicFrameMk id="3" creationId="{36BFBFCE-5738-108F-6391-35A101D641BE}"/>
          </ac:graphicFrameMkLst>
        </pc:graphicFrameChg>
      </pc:sldChg>
      <pc:sldChg chg="modSp mod">
        <pc:chgData name="Annika Lindberg" userId="3c4fc35a-c3f5-4155-8594-5d3249de7992" providerId="ADAL" clId="{2CC8116E-CA10-4170-8E02-D69E974BB58F}" dt="2024-02-26T09:29:51.269" v="16"/>
        <pc:sldMkLst>
          <pc:docMk/>
          <pc:sldMk cId="3272592521" sldId="287"/>
        </pc:sldMkLst>
        <pc:graphicFrameChg chg="mod modGraphic">
          <ac:chgData name="Annika Lindberg" userId="3c4fc35a-c3f5-4155-8594-5d3249de7992" providerId="ADAL" clId="{2CC8116E-CA10-4170-8E02-D69E974BB58F}" dt="2024-02-26T09:29:51.269" v="16"/>
          <ac:graphicFrameMkLst>
            <pc:docMk/>
            <pc:sldMk cId="3272592521" sldId="287"/>
            <ac:graphicFrameMk id="3" creationId="{36BFBFCE-5738-108F-6391-35A101D641BE}"/>
          </ac:graphicFrameMkLst>
        </pc:graphicFrameChg>
      </pc:sldChg>
      <pc:sldChg chg="modSp mod">
        <pc:chgData name="Annika Lindberg" userId="3c4fc35a-c3f5-4155-8594-5d3249de7992" providerId="ADAL" clId="{2CC8116E-CA10-4170-8E02-D69E974BB58F}" dt="2024-02-26T09:30:37.057" v="20" actId="108"/>
        <pc:sldMkLst>
          <pc:docMk/>
          <pc:sldMk cId="2652529187" sldId="288"/>
        </pc:sldMkLst>
        <pc:graphicFrameChg chg="mod modGraphic">
          <ac:chgData name="Annika Lindberg" userId="3c4fc35a-c3f5-4155-8594-5d3249de7992" providerId="ADAL" clId="{2CC8116E-CA10-4170-8E02-D69E974BB58F}" dt="2024-02-26T09:30:37.057" v="20" actId="108"/>
          <ac:graphicFrameMkLst>
            <pc:docMk/>
            <pc:sldMk cId="2652529187" sldId="288"/>
            <ac:graphicFrameMk id="3" creationId="{36BFBFCE-5738-108F-6391-35A101D641B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3B16A-C3B3-4ECF-B9F3-854D31E43DAB}" type="datetimeFigureOut">
              <a:rPr lang="da-DK" smtClean="0"/>
              <a:t>26-02-2024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471AA-B1C2-455D-9EB2-8B6280C99F34}" type="slidenum">
              <a:rPr lang="da-DK" smtClean="0"/>
              <a:t>‹#›</a:t>
            </a:fld>
            <a:endParaRPr lang="da-DK"/>
          </a:p>
        </p:txBody>
      </p:sp>
    </p:spTree>
    <p:extLst>
      <p:ext uri="{BB962C8B-B14F-4D97-AF65-F5344CB8AC3E}">
        <p14:creationId xmlns:p14="http://schemas.microsoft.com/office/powerpoint/2010/main" val="295128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FF2471AA-B1C2-455D-9EB2-8B6280C99F34}" type="slidenum">
              <a:rPr lang="da-DK" smtClean="0"/>
              <a:t>3</a:t>
            </a:fld>
            <a:endParaRPr lang="da-DK"/>
          </a:p>
        </p:txBody>
      </p:sp>
    </p:spTree>
    <p:extLst>
      <p:ext uri="{BB962C8B-B14F-4D97-AF65-F5344CB8AC3E}">
        <p14:creationId xmlns:p14="http://schemas.microsoft.com/office/powerpoint/2010/main" val="380464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2471AA-B1C2-455D-9EB2-8B6280C99F34}" type="slidenum">
              <a:rPr lang="da-DK" smtClean="0"/>
              <a:t>4</a:t>
            </a:fld>
            <a:endParaRPr lang="da-DK"/>
          </a:p>
        </p:txBody>
      </p:sp>
    </p:spTree>
    <p:extLst>
      <p:ext uri="{BB962C8B-B14F-4D97-AF65-F5344CB8AC3E}">
        <p14:creationId xmlns:p14="http://schemas.microsoft.com/office/powerpoint/2010/main" val="366862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EB5DE-1DE2-CEF7-C94B-ADBD8E857B7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A722914-59FD-A2F4-8CD7-8983F09888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7CE492E-1975-8A95-56C3-6BB66C246413}"/>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5" name="Pladsholder til sidefod 4">
            <a:extLst>
              <a:ext uri="{FF2B5EF4-FFF2-40B4-BE49-F238E27FC236}">
                <a16:creationId xmlns:a16="http://schemas.microsoft.com/office/drawing/2014/main" id="{05FD6A54-3A5A-E63E-8592-D1594EE4853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ED7229F-205F-2D26-8C67-014849D2D97F}"/>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221104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3D2DA4-0AEF-FF7B-0956-F0ED74D7708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E7002C9-B30E-A238-18B6-93C207D18AA5}"/>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357BC67-B7BD-7BE1-77D5-2D72D87216EC}"/>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5" name="Pladsholder til sidefod 4">
            <a:extLst>
              <a:ext uri="{FF2B5EF4-FFF2-40B4-BE49-F238E27FC236}">
                <a16:creationId xmlns:a16="http://schemas.microsoft.com/office/drawing/2014/main" id="{A37A52FA-A95C-9631-27FC-8FB3FB59764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2F5702C-3B69-6D77-BB02-DAFB03C75280}"/>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357937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D297473-9B30-1942-6E59-1A1C9F8547F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25221E3-2BA0-DA82-5F33-31A542D4343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137F29B-DA70-DF77-C1A2-0D9850A1B598}"/>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5" name="Pladsholder til sidefod 4">
            <a:extLst>
              <a:ext uri="{FF2B5EF4-FFF2-40B4-BE49-F238E27FC236}">
                <a16:creationId xmlns:a16="http://schemas.microsoft.com/office/drawing/2014/main" id="{02E5E827-CC7F-9D10-D357-B15CB9A029C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9EB2FA5-0DD9-1853-E027-F5D1B24E1CDF}"/>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212787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med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CAA959-9DEF-4093-9C77-0AB3A3E29C6E}"/>
              </a:ext>
            </a:extLst>
          </p:cNvPr>
          <p:cNvSpPr/>
          <p:nvPr userDrawn="1"/>
        </p:nvSpPr>
        <p:spPr>
          <a:xfrm>
            <a:off x="155316" y="189781"/>
            <a:ext cx="1656703" cy="793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05" err="1"/>
          </a:p>
        </p:txBody>
      </p:sp>
    </p:spTree>
    <p:extLst>
      <p:ext uri="{BB962C8B-B14F-4D97-AF65-F5344CB8AC3E}">
        <p14:creationId xmlns:p14="http://schemas.microsoft.com/office/powerpoint/2010/main" val="94084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6CB77-03CB-4613-73AD-AF2757583CC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800E364-5527-DF34-1C7C-4FFC5D01F1E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3466A8C-8865-9886-7FC9-B6D8E61975D4}"/>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5" name="Pladsholder til sidefod 4">
            <a:extLst>
              <a:ext uri="{FF2B5EF4-FFF2-40B4-BE49-F238E27FC236}">
                <a16:creationId xmlns:a16="http://schemas.microsoft.com/office/drawing/2014/main" id="{DD589C5D-A843-A7D8-A692-F9259107590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42D7B08-B060-1BFE-0932-DCA6BD46099B}"/>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101903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075D7-8CBC-4F29-B85C-53B50AC28DB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4E6AB04-323D-1F06-BCB6-332578DA4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3EDBED7-050C-225B-68CC-C14665A2F5B6}"/>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5" name="Pladsholder til sidefod 4">
            <a:extLst>
              <a:ext uri="{FF2B5EF4-FFF2-40B4-BE49-F238E27FC236}">
                <a16:creationId xmlns:a16="http://schemas.microsoft.com/office/drawing/2014/main" id="{504580CD-4C9F-AFC3-8379-7F43A2D2C71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1658CA3-057F-6302-292C-24EA031B835A}"/>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403233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6673D7-DF5C-E333-3256-2ED36F996F2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451C60E-DE6D-7C79-7BC1-1C8E03D8457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87AEA68-759D-0291-3AF3-43FCD9684F6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852BBCB-E584-0C96-54D2-C164B6A5DD17}"/>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6" name="Pladsholder til sidefod 5">
            <a:extLst>
              <a:ext uri="{FF2B5EF4-FFF2-40B4-BE49-F238E27FC236}">
                <a16:creationId xmlns:a16="http://schemas.microsoft.com/office/drawing/2014/main" id="{8D8BC42D-CC01-A547-E1D8-F5FECCBD8C2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D26BA36-124B-6203-2575-CFAC397CA8B6}"/>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386624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D1B54-417E-39B8-E1BF-C69EE38D6DE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7583506-2456-4E9C-D90D-09B6244DD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43268C8-627D-0E50-6BC7-E4299CDC216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DD8C758-EC40-FDE9-6EEA-6AA2A5C5D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3DFF2E5-7373-07BB-FC6B-5EE491A6B4D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1F477EC-DA8C-08E4-5D05-77BBEA0C9B54}"/>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8" name="Pladsholder til sidefod 7">
            <a:extLst>
              <a:ext uri="{FF2B5EF4-FFF2-40B4-BE49-F238E27FC236}">
                <a16:creationId xmlns:a16="http://schemas.microsoft.com/office/drawing/2014/main" id="{10C2E08A-7B86-F7D5-41C5-4F9668A54EE4}"/>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545FCE4-7249-E765-B7A6-4F6366A55724}"/>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125195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C4FF0-BCD5-75AA-D053-71B4239A2AF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38A41C6-48F7-12E7-D356-960E858B28A8}"/>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4" name="Pladsholder til sidefod 3">
            <a:extLst>
              <a:ext uri="{FF2B5EF4-FFF2-40B4-BE49-F238E27FC236}">
                <a16:creationId xmlns:a16="http://schemas.microsoft.com/office/drawing/2014/main" id="{6EEE77F3-0945-9E03-5849-5030CFBCB65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D476864-D769-1CD3-91EB-D66FAE01892E}"/>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301103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239A7EC-D8F3-86FC-0D93-938720521893}"/>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3" name="Pladsholder til sidefod 2">
            <a:extLst>
              <a:ext uri="{FF2B5EF4-FFF2-40B4-BE49-F238E27FC236}">
                <a16:creationId xmlns:a16="http://schemas.microsoft.com/office/drawing/2014/main" id="{71CA6D58-1D2F-9317-2D94-1F95F496FD5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5C2E3D7-5395-8B51-AB5A-6A2B6C61E0A2}"/>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3862340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D60F6-68BF-D8B1-6B98-A526BF3126D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7CD8AF3-959F-444F-4590-31F338E13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6C30A88-ABFD-C9F4-FEDD-CBCB454F4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C8DD7FD-66CB-C396-5A69-5F7CC2AEAA99}"/>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6" name="Pladsholder til sidefod 5">
            <a:extLst>
              <a:ext uri="{FF2B5EF4-FFF2-40B4-BE49-F238E27FC236}">
                <a16:creationId xmlns:a16="http://schemas.microsoft.com/office/drawing/2014/main" id="{1ACAE70B-27CB-5BD6-DE09-F75634A5BA6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3A53FBD-9A34-6717-3438-838366212CB9}"/>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230477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3212F-CAA1-A4A9-9EC6-A31C836C41E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52ED496-CDBF-0843-710B-5D383584AB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585C0EE-E4E6-0EA8-B21F-0AAE44BE0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9042F94-5646-3710-CCDB-C30EF7732A63}"/>
              </a:ext>
            </a:extLst>
          </p:cNvPr>
          <p:cNvSpPr>
            <a:spLocks noGrp="1"/>
          </p:cNvSpPr>
          <p:nvPr>
            <p:ph type="dt" sz="half" idx="10"/>
          </p:nvPr>
        </p:nvSpPr>
        <p:spPr/>
        <p:txBody>
          <a:bodyPr/>
          <a:lstStyle/>
          <a:p>
            <a:fld id="{AE919D4B-27C7-45C5-BDAE-2A2F8CF49127}" type="datetimeFigureOut">
              <a:rPr lang="da-DK" smtClean="0"/>
              <a:t>26-02-2024</a:t>
            </a:fld>
            <a:endParaRPr lang="da-DK"/>
          </a:p>
        </p:txBody>
      </p:sp>
      <p:sp>
        <p:nvSpPr>
          <p:cNvPr id="6" name="Pladsholder til sidefod 5">
            <a:extLst>
              <a:ext uri="{FF2B5EF4-FFF2-40B4-BE49-F238E27FC236}">
                <a16:creationId xmlns:a16="http://schemas.microsoft.com/office/drawing/2014/main" id="{0A7F60E2-18C3-F51E-1629-2AD6BE05958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3DD8CFD-F35E-517D-1CEB-3092B38905CD}"/>
              </a:ext>
            </a:extLst>
          </p:cNvPr>
          <p:cNvSpPr>
            <a:spLocks noGrp="1"/>
          </p:cNvSpPr>
          <p:nvPr>
            <p:ph type="sldNum" sz="quarter" idx="12"/>
          </p:nvPr>
        </p:nvSpPr>
        <p:spPr/>
        <p:txBody>
          <a:bodyPr/>
          <a:lstStyle/>
          <a:p>
            <a:fld id="{B518C5E6-724C-4814-BF64-82D09DAF248B}" type="slidenum">
              <a:rPr lang="da-DK" smtClean="0"/>
              <a:t>‹#›</a:t>
            </a:fld>
            <a:endParaRPr lang="da-DK"/>
          </a:p>
        </p:txBody>
      </p:sp>
    </p:spTree>
    <p:extLst>
      <p:ext uri="{BB962C8B-B14F-4D97-AF65-F5344CB8AC3E}">
        <p14:creationId xmlns:p14="http://schemas.microsoft.com/office/powerpoint/2010/main" val="424162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0387CED-1B66-6AFF-5190-FCCA7B07D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75ECCA4-5AB9-6C84-4319-F22964F1D7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80FDA9A-5D7B-5814-ED87-90E56D29D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19D4B-27C7-45C5-BDAE-2A2F8CF49127}" type="datetimeFigureOut">
              <a:rPr lang="da-DK" smtClean="0"/>
              <a:t>26-02-2024</a:t>
            </a:fld>
            <a:endParaRPr lang="da-DK"/>
          </a:p>
        </p:txBody>
      </p:sp>
      <p:sp>
        <p:nvSpPr>
          <p:cNvPr id="5" name="Pladsholder til sidefod 4">
            <a:extLst>
              <a:ext uri="{FF2B5EF4-FFF2-40B4-BE49-F238E27FC236}">
                <a16:creationId xmlns:a16="http://schemas.microsoft.com/office/drawing/2014/main" id="{F8037402-27EC-CA80-6975-C0F4C9EC0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FCCA8B6-BD0A-C437-D52B-3BC3E89E4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8C5E6-724C-4814-BF64-82D09DAF248B}" type="slidenum">
              <a:rPr lang="da-DK" smtClean="0"/>
              <a:t>‹#›</a:t>
            </a:fld>
            <a:endParaRPr lang="da-DK"/>
          </a:p>
        </p:txBody>
      </p:sp>
    </p:spTree>
    <p:extLst>
      <p:ext uri="{BB962C8B-B14F-4D97-AF65-F5344CB8AC3E}">
        <p14:creationId xmlns:p14="http://schemas.microsoft.com/office/powerpoint/2010/main" val="1148929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710BDF3-2143-ADA8-878A-6AF3DE643E50}"/>
              </a:ext>
            </a:extLst>
          </p:cNvPr>
          <p:cNvSpPr/>
          <p:nvPr/>
        </p:nvSpPr>
        <p:spPr>
          <a:xfrm>
            <a:off x="0" y="0"/>
            <a:ext cx="12192000" cy="6858000"/>
          </a:xfrm>
          <a:prstGeom prst="rect">
            <a:avLst/>
          </a:prstGeom>
          <a:solidFill>
            <a:srgbClr val="1E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Billede 3">
            <a:extLst>
              <a:ext uri="{FF2B5EF4-FFF2-40B4-BE49-F238E27FC236}">
                <a16:creationId xmlns:a16="http://schemas.microsoft.com/office/drawing/2014/main" id="{E449CA0E-80C9-CD94-9195-752E1FDF1C66}"/>
              </a:ext>
            </a:extLst>
          </p:cNvPr>
          <p:cNvPicPr>
            <a:picLocks noChangeAspect="1"/>
          </p:cNvPicPr>
          <p:nvPr/>
        </p:nvPicPr>
        <p:blipFill rotWithShape="1">
          <a:blip r:embed="rId2">
            <a:extLst>
              <a:ext uri="{28A0092B-C50C-407E-A947-70E740481C1C}">
                <a14:useLocalDpi xmlns:a14="http://schemas.microsoft.com/office/drawing/2010/main" val="0"/>
              </a:ext>
            </a:extLst>
          </a:blip>
          <a:srcRect l="31092" t="36893" r="31480" b="42524"/>
          <a:stretch/>
        </p:blipFill>
        <p:spPr>
          <a:xfrm>
            <a:off x="2199956" y="2137320"/>
            <a:ext cx="7461709" cy="2308193"/>
          </a:xfrm>
          <a:prstGeom prst="rect">
            <a:avLst/>
          </a:prstGeom>
        </p:spPr>
      </p:pic>
    </p:spTree>
    <p:extLst>
      <p:ext uri="{BB962C8B-B14F-4D97-AF65-F5344CB8AC3E}">
        <p14:creationId xmlns:p14="http://schemas.microsoft.com/office/powerpoint/2010/main" val="80639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FDCA-19A1-4B01-4487-E6EED20F6335}"/>
              </a:ext>
            </a:extLst>
          </p:cNvPr>
          <p:cNvSpPr>
            <a:spLocks noGrp="1"/>
          </p:cNvSpPr>
          <p:nvPr>
            <p:ph type="title"/>
          </p:nvPr>
        </p:nvSpPr>
        <p:spPr>
          <a:xfrm>
            <a:off x="0" y="189459"/>
            <a:ext cx="12192000" cy="1056254"/>
          </a:xfrm>
        </p:spPr>
        <p:txBody>
          <a:bodyPr>
            <a:normAutofit/>
          </a:bodyPr>
          <a:lstStyle/>
          <a:p>
            <a:pPr algn="ctr"/>
            <a:r>
              <a:rPr lang="en-US" sz="2800" b="1" dirty="0" err="1">
                <a:solidFill>
                  <a:srgbClr val="1E4B41"/>
                </a:solidFill>
                <a:latin typeface="Arial"/>
                <a:ea typeface="+mj-lt"/>
                <a:cs typeface="+mj-lt"/>
              </a:rPr>
              <a:t>TraCE</a:t>
            </a:r>
            <a:r>
              <a:rPr lang="en-US" sz="2800" b="1" dirty="0">
                <a:solidFill>
                  <a:srgbClr val="1E4B41"/>
                </a:solidFill>
                <a:latin typeface="Arial"/>
                <a:ea typeface="+mj-lt"/>
                <a:cs typeface="+mj-lt"/>
              </a:rPr>
              <a:t> Ambitions</a:t>
            </a:r>
            <a:endParaRPr lang="en-US" sz="2800" dirty="0">
              <a:solidFill>
                <a:srgbClr val="1E4B41"/>
              </a:solidFill>
              <a:latin typeface="Arial"/>
              <a:cs typeface="Arial"/>
            </a:endParaRPr>
          </a:p>
        </p:txBody>
      </p:sp>
      <p:graphicFrame>
        <p:nvGraphicFramePr>
          <p:cNvPr id="7" name="Table 7">
            <a:extLst>
              <a:ext uri="{FF2B5EF4-FFF2-40B4-BE49-F238E27FC236}">
                <a16:creationId xmlns:a16="http://schemas.microsoft.com/office/drawing/2014/main" id="{B958545A-3C6F-F11D-BF6A-886F9F1E4618}"/>
              </a:ext>
            </a:extLst>
          </p:cNvPr>
          <p:cNvGraphicFramePr>
            <a:graphicFrameLocks noGrp="1"/>
          </p:cNvGraphicFramePr>
          <p:nvPr>
            <p:ph idx="1"/>
            <p:extLst>
              <p:ext uri="{D42A27DB-BD31-4B8C-83A1-F6EECF244321}">
                <p14:modId xmlns:p14="http://schemas.microsoft.com/office/powerpoint/2010/main" val="391853202"/>
              </p:ext>
            </p:extLst>
          </p:nvPr>
        </p:nvGraphicFramePr>
        <p:xfrm>
          <a:off x="1543132" y="1343074"/>
          <a:ext cx="2872643" cy="4211052"/>
        </p:xfrm>
        <a:graphic>
          <a:graphicData uri="http://schemas.openxmlformats.org/drawingml/2006/table">
            <a:tbl>
              <a:tblPr firstRow="1" bandRow="1">
                <a:tableStyleId>{5C22544A-7EE6-4342-B048-85BDC9FD1C3A}</a:tableStyleId>
              </a:tblPr>
              <a:tblGrid>
                <a:gridCol w="2872643">
                  <a:extLst>
                    <a:ext uri="{9D8B030D-6E8A-4147-A177-3AD203B41FA5}">
                      <a16:colId xmlns:a16="http://schemas.microsoft.com/office/drawing/2014/main" val="2658250792"/>
                    </a:ext>
                  </a:extLst>
                </a:gridCol>
              </a:tblGrid>
              <a:tr h="4211052">
                <a:tc>
                  <a:txBody>
                    <a:bodyPr/>
                    <a:lstStyle/>
                    <a:p>
                      <a:pPr algn="ctr"/>
                      <a:r>
                        <a:rPr lang="en-US" dirty="0">
                          <a:solidFill>
                            <a:schemeClr val="accent6">
                              <a:lumMod val="50000"/>
                            </a:schemeClr>
                          </a:solidFill>
                          <a:latin typeface="Arial"/>
                        </a:rPr>
                        <a:t>2027</a:t>
                      </a:r>
                    </a:p>
                    <a:p>
                      <a:pPr lvl="0" algn="ctr">
                        <a:buNone/>
                      </a:pPr>
                      <a:endParaRPr lang="en-US" dirty="0">
                        <a:solidFill>
                          <a:schemeClr val="tx1"/>
                        </a:solidFill>
                        <a:latin typeface="Arial"/>
                      </a:endParaRPr>
                    </a:p>
                    <a:p>
                      <a:pPr lvl="0" algn="ctr">
                        <a:buNone/>
                      </a:pPr>
                      <a:endParaRPr lang="en-US" dirty="0">
                        <a:solidFill>
                          <a:schemeClr val="tx1"/>
                        </a:solidFill>
                        <a:latin typeface="Arial"/>
                      </a:endParaRPr>
                    </a:p>
                    <a:p>
                      <a:pPr lvl="0" algn="ctr">
                        <a:buNone/>
                      </a:pPr>
                      <a:endParaRPr lang="en-US" dirty="0">
                        <a:solidFill>
                          <a:schemeClr val="accent6">
                            <a:lumMod val="50000"/>
                          </a:schemeClr>
                        </a:solidFill>
                        <a:latin typeface="Arial"/>
                      </a:endParaRPr>
                    </a:p>
                    <a:p>
                      <a:pPr lvl="0" algn="ctr">
                        <a:buNone/>
                      </a:pPr>
                      <a:r>
                        <a:rPr lang="en-US" sz="1800" b="1" kern="1200" baseline="0" dirty="0">
                          <a:solidFill>
                            <a:schemeClr val="accent6">
                              <a:lumMod val="50000"/>
                            </a:schemeClr>
                          </a:solidFill>
                          <a:latin typeface="Arial"/>
                          <a:ea typeface="+mn-ea"/>
                          <a:cs typeface="Arial"/>
                        </a:rPr>
                        <a:t>– </a:t>
                      </a:r>
                      <a:r>
                        <a:rPr lang="en-US" dirty="0">
                          <a:solidFill>
                            <a:schemeClr val="accent6">
                              <a:lumMod val="50000"/>
                            </a:schemeClr>
                          </a:solidFill>
                          <a:latin typeface="Arial"/>
                        </a:rPr>
                        <a:t>18%</a:t>
                      </a:r>
                    </a:p>
                    <a:p>
                      <a:pPr lvl="0" algn="ctr">
                        <a:buNone/>
                      </a:pPr>
                      <a:endParaRPr lang="en-US" dirty="0">
                        <a:solidFill>
                          <a:schemeClr val="accent6">
                            <a:lumMod val="50000"/>
                          </a:schemeClr>
                        </a:solidFill>
                        <a:latin typeface="Arial"/>
                      </a:endParaRPr>
                    </a:p>
                    <a:p>
                      <a:pPr lvl="0" algn="ctr">
                        <a:buNone/>
                      </a:pPr>
                      <a:endParaRPr lang="en-US" dirty="0">
                        <a:solidFill>
                          <a:schemeClr val="accent6">
                            <a:lumMod val="50000"/>
                          </a:schemeClr>
                        </a:solidFill>
                        <a:latin typeface="Arial"/>
                      </a:endParaRPr>
                    </a:p>
                    <a:p>
                      <a:pPr lvl="0" algn="ctr">
                        <a:buNone/>
                      </a:pPr>
                      <a:endParaRPr lang="en-US" dirty="0">
                        <a:solidFill>
                          <a:schemeClr val="accent6">
                            <a:lumMod val="50000"/>
                          </a:schemeClr>
                        </a:solidFill>
                        <a:latin typeface="Arial"/>
                      </a:endParaRPr>
                    </a:p>
                    <a:p>
                      <a:pPr lvl="0" algn="ctr">
                        <a:buNone/>
                      </a:pPr>
                      <a:endParaRPr lang="en-US" dirty="0">
                        <a:solidFill>
                          <a:schemeClr val="accent6">
                            <a:lumMod val="50000"/>
                          </a:schemeClr>
                        </a:solidFill>
                        <a:latin typeface="Arial"/>
                      </a:endParaRPr>
                    </a:p>
                    <a:p>
                      <a:pPr lvl="0" algn="ctr">
                        <a:buNone/>
                      </a:pPr>
                      <a:endParaRPr lang="en-US" dirty="0">
                        <a:solidFill>
                          <a:schemeClr val="accent6">
                            <a:lumMod val="50000"/>
                          </a:schemeClr>
                        </a:solidFill>
                        <a:latin typeface="Arial"/>
                      </a:endParaRPr>
                    </a:p>
                    <a:p>
                      <a:pPr lvl="0" algn="ctr">
                        <a:buNone/>
                      </a:pPr>
                      <a:r>
                        <a:rPr lang="en-US" dirty="0">
                          <a:solidFill>
                            <a:schemeClr val="accent6">
                              <a:lumMod val="50000"/>
                            </a:schemeClr>
                          </a:solidFill>
                          <a:latin typeface="Arial"/>
                        </a:rPr>
                        <a:t>+ 1 000</a:t>
                      </a:r>
                    </a:p>
                    <a:p>
                      <a:pPr lvl="0" algn="ctr">
                        <a:buNone/>
                      </a:pPr>
                      <a:endParaRPr lang="en-US" dirty="0">
                        <a:solidFill>
                          <a:schemeClr val="accent6">
                            <a:lumMod val="50000"/>
                          </a:schemeClr>
                        </a:solidFill>
                        <a:latin typeface="Arial"/>
                      </a:endParaRPr>
                    </a:p>
                    <a:p>
                      <a:pPr lvl="0" algn="ctr">
                        <a:buNone/>
                      </a:pPr>
                      <a:endParaRPr lang="en-US" dirty="0">
                        <a:solidFill>
                          <a:schemeClr val="accent6">
                            <a:lumMod val="50000"/>
                          </a:schemeClr>
                        </a:solidFill>
                        <a:latin typeface="Arial"/>
                      </a:endParaRPr>
                    </a:p>
                  </a:txBody>
                  <a:tcPr>
                    <a:solidFill>
                      <a:srgbClr val="C5E0B4"/>
                    </a:solidFill>
                  </a:tcPr>
                </a:tc>
                <a:extLst>
                  <a:ext uri="{0D108BD9-81ED-4DB2-BD59-A6C34878D82A}">
                    <a16:rowId xmlns:a16="http://schemas.microsoft.com/office/drawing/2014/main" val="2853397916"/>
                  </a:ext>
                </a:extLst>
              </a:tr>
            </a:tbl>
          </a:graphicData>
        </a:graphic>
      </p:graphicFrame>
      <p:graphicFrame>
        <p:nvGraphicFramePr>
          <p:cNvPr id="8" name="Table 8">
            <a:extLst>
              <a:ext uri="{FF2B5EF4-FFF2-40B4-BE49-F238E27FC236}">
                <a16:creationId xmlns:a16="http://schemas.microsoft.com/office/drawing/2014/main" id="{92D2CA83-E95F-49B8-A390-7C87A6702177}"/>
              </a:ext>
            </a:extLst>
          </p:cNvPr>
          <p:cNvGraphicFramePr>
            <a:graphicFrameLocks noGrp="1"/>
          </p:cNvGraphicFramePr>
          <p:nvPr>
            <p:extLst>
              <p:ext uri="{D42A27DB-BD31-4B8C-83A1-F6EECF244321}">
                <p14:modId xmlns:p14="http://schemas.microsoft.com/office/powerpoint/2010/main" val="1838313427"/>
              </p:ext>
            </p:extLst>
          </p:nvPr>
        </p:nvGraphicFramePr>
        <p:xfrm>
          <a:off x="4413522" y="1331615"/>
          <a:ext cx="3201281" cy="4216776"/>
        </p:xfrm>
        <a:graphic>
          <a:graphicData uri="http://schemas.openxmlformats.org/drawingml/2006/table">
            <a:tbl>
              <a:tblPr firstRow="1" bandRow="1">
                <a:tableStyleId>{5C22544A-7EE6-4342-B048-85BDC9FD1C3A}</a:tableStyleId>
              </a:tblPr>
              <a:tblGrid>
                <a:gridCol w="3201281">
                  <a:extLst>
                    <a:ext uri="{9D8B030D-6E8A-4147-A177-3AD203B41FA5}">
                      <a16:colId xmlns:a16="http://schemas.microsoft.com/office/drawing/2014/main" val="2071725447"/>
                    </a:ext>
                  </a:extLst>
                </a:gridCol>
              </a:tblGrid>
              <a:tr h="4216776">
                <a:tc>
                  <a:txBody>
                    <a:bodyPr/>
                    <a:lstStyle/>
                    <a:p>
                      <a:pPr algn="ctr"/>
                      <a:r>
                        <a:rPr lang="en-US" dirty="0">
                          <a:solidFill>
                            <a:schemeClr val="accent6">
                              <a:lumMod val="50000"/>
                            </a:schemeClr>
                          </a:solidFill>
                        </a:rPr>
                        <a:t>2030</a:t>
                      </a:r>
                    </a:p>
                    <a:p>
                      <a:pPr lvl="0" algn="ctr">
                        <a:buNone/>
                      </a:pPr>
                      <a:endParaRPr lang="en-US" dirty="0">
                        <a:solidFill>
                          <a:schemeClr val="tx1"/>
                        </a:solidFill>
                      </a:endParaRPr>
                    </a:p>
                    <a:p>
                      <a:pPr lvl="0" algn="ctr">
                        <a:buNone/>
                      </a:pPr>
                      <a:endParaRPr lang="en-US" dirty="0">
                        <a:solidFill>
                          <a:schemeClr val="tx1"/>
                        </a:solidFill>
                      </a:endParaRPr>
                    </a:p>
                    <a:p>
                      <a:pPr lvl="0" algn="ctr">
                        <a:buNone/>
                      </a:pPr>
                      <a:endParaRPr lang="en-US" dirty="0">
                        <a:solidFill>
                          <a:schemeClr val="tx1"/>
                        </a:solidFill>
                      </a:endParaRPr>
                    </a:p>
                    <a:p>
                      <a:pPr lvl="0" algn="ctr">
                        <a:buNone/>
                      </a:pPr>
                      <a:r>
                        <a:rPr lang="en-US" sz="1800" b="1" kern="1200" baseline="0" dirty="0">
                          <a:solidFill>
                            <a:schemeClr val="accent6">
                              <a:lumMod val="50000"/>
                            </a:schemeClr>
                          </a:solidFill>
                          <a:latin typeface="Arial"/>
                          <a:ea typeface="+mn-ea"/>
                          <a:cs typeface="Arial"/>
                        </a:rPr>
                        <a:t>– </a:t>
                      </a:r>
                      <a:r>
                        <a:rPr lang="en-US" dirty="0">
                          <a:solidFill>
                            <a:schemeClr val="accent6">
                              <a:lumMod val="50000"/>
                            </a:schemeClr>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a:p>
                      <a:pPr lvl="0" algn="ctr">
                        <a:buNone/>
                      </a:pPr>
                      <a:r>
                        <a:rPr lang="en-US" baseline="0" dirty="0">
                          <a:solidFill>
                            <a:schemeClr val="accent6">
                              <a:lumMod val="50000"/>
                            </a:schemeClr>
                          </a:solidFill>
                          <a:latin typeface="Arial"/>
                          <a:cs typeface="Arial"/>
                        </a:rPr>
                        <a:t>In DK </a:t>
                      </a:r>
                      <a:r>
                        <a:rPr lang="en-US" sz="1800" b="1" kern="1200" baseline="0" dirty="0">
                          <a:solidFill>
                            <a:schemeClr val="accent6">
                              <a:lumMod val="50000"/>
                            </a:schemeClr>
                          </a:solidFill>
                          <a:latin typeface="Arial"/>
                          <a:ea typeface="+mn-ea"/>
                          <a:cs typeface="Arial"/>
                        </a:rPr>
                        <a:t>– </a:t>
                      </a:r>
                      <a:r>
                        <a:rPr lang="en-US" baseline="0" dirty="0">
                          <a:solidFill>
                            <a:schemeClr val="accent6">
                              <a:lumMod val="50000"/>
                            </a:schemeClr>
                          </a:solidFill>
                          <a:latin typeface="Arial"/>
                          <a:cs typeface="Arial"/>
                        </a:rPr>
                        <a:t>0.6 Mt CO</a:t>
                      </a:r>
                      <a:r>
                        <a:rPr lang="en-US" baseline="-25000" dirty="0">
                          <a:solidFill>
                            <a:schemeClr val="accent6">
                              <a:lumMod val="50000"/>
                            </a:schemeClr>
                          </a:solidFill>
                          <a:latin typeface="Arial"/>
                          <a:cs typeface="Arial"/>
                        </a:rPr>
                        <a:t>2</a:t>
                      </a:r>
                    </a:p>
                    <a:p>
                      <a:pPr lvl="0" algn="ctr">
                        <a:buNone/>
                      </a:pPr>
                      <a:r>
                        <a:rPr lang="en-US" baseline="0" dirty="0">
                          <a:solidFill>
                            <a:schemeClr val="accent6">
                              <a:lumMod val="50000"/>
                            </a:schemeClr>
                          </a:solidFill>
                          <a:latin typeface="Arial"/>
                        </a:rPr>
                        <a:t>Global* </a:t>
                      </a:r>
                      <a:r>
                        <a:rPr lang="en-US" sz="1800" b="1" kern="1200" baseline="0" dirty="0">
                          <a:solidFill>
                            <a:schemeClr val="accent6">
                              <a:lumMod val="50000"/>
                            </a:schemeClr>
                          </a:solidFill>
                          <a:latin typeface="Arial"/>
                          <a:ea typeface="+mn-ea"/>
                          <a:cs typeface="Arial"/>
                        </a:rPr>
                        <a:t>– </a:t>
                      </a:r>
                      <a:r>
                        <a:rPr lang="en-US" baseline="0" dirty="0">
                          <a:solidFill>
                            <a:schemeClr val="accent6">
                              <a:lumMod val="50000"/>
                            </a:schemeClr>
                          </a:solidFill>
                          <a:latin typeface="Arial"/>
                        </a:rPr>
                        <a:t>0.9 Mt CO</a:t>
                      </a:r>
                      <a:r>
                        <a:rPr lang="en-US" baseline="-25000" dirty="0">
                          <a:solidFill>
                            <a:schemeClr val="accent6">
                              <a:lumMod val="50000"/>
                            </a:schemeClr>
                          </a:solidFill>
                          <a:latin typeface="Arial"/>
                        </a:rPr>
                        <a:t>2</a:t>
                      </a:r>
                    </a:p>
                    <a:p>
                      <a:pPr lvl="0" algn="ctr">
                        <a:buNone/>
                      </a:pPr>
                      <a:endParaRPr lang="en-US" dirty="0"/>
                    </a:p>
                    <a:p>
                      <a:pPr lvl="0" algn="ctr">
                        <a:buNone/>
                      </a:pPr>
                      <a:endParaRPr lang="en-US" dirty="0">
                        <a:solidFill>
                          <a:schemeClr val="accent6">
                            <a:lumMod val="50000"/>
                          </a:schemeClr>
                        </a:solidFill>
                      </a:endParaRPr>
                    </a:p>
                    <a:p>
                      <a:pPr lvl="0" algn="ctr">
                        <a:buNone/>
                      </a:pPr>
                      <a:endParaRPr lang="en-US" dirty="0">
                        <a:solidFill>
                          <a:schemeClr val="accent6">
                            <a:lumMod val="50000"/>
                          </a:schemeClr>
                        </a:solidFill>
                        <a:latin typeface="Arial"/>
                      </a:endParaRPr>
                    </a:p>
                    <a:p>
                      <a:pPr lvl="0" algn="ctr">
                        <a:buNone/>
                      </a:pPr>
                      <a:r>
                        <a:rPr lang="en-US" dirty="0">
                          <a:solidFill>
                            <a:schemeClr val="accent6">
                              <a:lumMod val="50000"/>
                            </a:schemeClr>
                          </a:solidFill>
                          <a:latin typeface="Arial"/>
                        </a:rPr>
                        <a:t>+ 4 500</a:t>
                      </a:r>
                      <a:endParaRPr lang="en-US" dirty="0">
                        <a:solidFill>
                          <a:schemeClr val="accent6">
                            <a:lumMod val="50000"/>
                          </a:schemeClr>
                        </a:solidFill>
                      </a:endParaRPr>
                    </a:p>
                  </a:txBody>
                  <a:tcPr>
                    <a:solidFill>
                      <a:schemeClr val="accent6">
                        <a:lumMod val="60000"/>
                        <a:lumOff val="40000"/>
                      </a:schemeClr>
                    </a:solidFill>
                  </a:tcPr>
                </a:tc>
                <a:extLst>
                  <a:ext uri="{0D108BD9-81ED-4DB2-BD59-A6C34878D82A}">
                    <a16:rowId xmlns:a16="http://schemas.microsoft.com/office/drawing/2014/main" val="4292157560"/>
                  </a:ext>
                </a:extLst>
              </a:tr>
            </a:tbl>
          </a:graphicData>
        </a:graphic>
      </p:graphicFrame>
      <p:graphicFrame>
        <p:nvGraphicFramePr>
          <p:cNvPr id="9" name="Table 9">
            <a:extLst>
              <a:ext uri="{FF2B5EF4-FFF2-40B4-BE49-F238E27FC236}">
                <a16:creationId xmlns:a16="http://schemas.microsoft.com/office/drawing/2014/main" id="{1033039F-1870-169B-29C7-F4B4E2B36C0D}"/>
              </a:ext>
            </a:extLst>
          </p:cNvPr>
          <p:cNvGraphicFramePr>
            <a:graphicFrameLocks noGrp="1"/>
          </p:cNvGraphicFramePr>
          <p:nvPr>
            <p:extLst>
              <p:ext uri="{D42A27DB-BD31-4B8C-83A1-F6EECF244321}">
                <p14:modId xmlns:p14="http://schemas.microsoft.com/office/powerpoint/2010/main" val="1551765364"/>
              </p:ext>
            </p:extLst>
          </p:nvPr>
        </p:nvGraphicFramePr>
        <p:xfrm>
          <a:off x="7600791" y="1325880"/>
          <a:ext cx="3025076" cy="4206240"/>
        </p:xfrm>
        <a:graphic>
          <a:graphicData uri="http://schemas.openxmlformats.org/drawingml/2006/table">
            <a:tbl>
              <a:tblPr firstRow="1" bandRow="1">
                <a:tableStyleId>{5C22544A-7EE6-4342-B048-85BDC9FD1C3A}</a:tableStyleId>
              </a:tblPr>
              <a:tblGrid>
                <a:gridCol w="3025076">
                  <a:extLst>
                    <a:ext uri="{9D8B030D-6E8A-4147-A177-3AD203B41FA5}">
                      <a16:colId xmlns:a16="http://schemas.microsoft.com/office/drawing/2014/main" val="238655647"/>
                    </a:ext>
                  </a:extLst>
                </a:gridCol>
              </a:tblGrid>
              <a:tr h="4193863">
                <a:tc>
                  <a:txBody>
                    <a:bodyPr/>
                    <a:lstStyle/>
                    <a:p>
                      <a:pPr algn="ctr"/>
                      <a:r>
                        <a:rPr lang="en-US">
                          <a:solidFill>
                            <a:schemeClr val="accent6">
                              <a:lumMod val="50000"/>
                            </a:schemeClr>
                          </a:solidFill>
                        </a:rPr>
                        <a:t>2050</a:t>
                      </a:r>
                    </a:p>
                    <a:p>
                      <a:pPr lvl="0" algn="ctr">
                        <a:buNone/>
                      </a:pPr>
                      <a:endParaRPr lang="en-US">
                        <a:solidFill>
                          <a:schemeClr val="tx1"/>
                        </a:solidFill>
                      </a:endParaRPr>
                    </a:p>
                    <a:p>
                      <a:pPr lvl="0" algn="ctr">
                        <a:buNone/>
                      </a:pPr>
                      <a:endParaRPr lang="en-US">
                        <a:solidFill>
                          <a:schemeClr val="tx1"/>
                        </a:solidFill>
                      </a:endParaRPr>
                    </a:p>
                    <a:p>
                      <a:pPr lvl="0" algn="ctr">
                        <a:buNone/>
                      </a:pPr>
                      <a:endParaRPr lang="en-US">
                        <a:solidFill>
                          <a:schemeClr val="tx1"/>
                        </a:solidFill>
                      </a:endParaRPr>
                    </a:p>
                    <a:p>
                      <a:pPr lvl="0" algn="ctr">
                        <a:buNone/>
                      </a:pPr>
                      <a:r>
                        <a:rPr lang="en-US" baseline="0">
                          <a:solidFill>
                            <a:schemeClr val="accent6">
                              <a:lumMod val="20000"/>
                              <a:lumOff val="80000"/>
                            </a:schemeClr>
                          </a:solidFill>
                        </a:rPr>
                        <a:t>– </a:t>
                      </a:r>
                      <a:r>
                        <a:rPr lang="en-US">
                          <a:solidFill>
                            <a:schemeClr val="accent6">
                              <a:lumMod val="20000"/>
                              <a:lumOff val="80000"/>
                            </a:schemeClr>
                          </a:solidFill>
                        </a:rPr>
                        <a:t>97%</a:t>
                      </a:r>
                    </a:p>
                    <a:p>
                      <a:pPr lvl="0" algn="ctr">
                        <a:buNone/>
                      </a:pPr>
                      <a:r>
                        <a:rPr lang="en-US" baseline="0">
                          <a:solidFill>
                            <a:schemeClr val="accent6">
                              <a:lumMod val="20000"/>
                              <a:lumOff val="80000"/>
                            </a:schemeClr>
                          </a:solidFill>
                        </a:rPr>
                        <a:t>In DK – 0.9 M</a:t>
                      </a:r>
                      <a:r>
                        <a:rPr lang="en-US" baseline="0">
                          <a:solidFill>
                            <a:schemeClr val="bg1"/>
                          </a:solidFill>
                        </a:rPr>
                        <a:t>t </a:t>
                      </a:r>
                      <a:r>
                        <a:rPr lang="en-US" sz="1800" b="1" i="0" u="none" strike="noStrike" baseline="0" noProof="0">
                          <a:solidFill>
                            <a:schemeClr val="accent6">
                              <a:lumMod val="20000"/>
                              <a:lumOff val="80000"/>
                            </a:schemeClr>
                          </a:solidFill>
                          <a:latin typeface="Arial"/>
                        </a:rPr>
                        <a:t>CO</a:t>
                      </a:r>
                      <a:r>
                        <a:rPr lang="en-US" sz="1800" b="1" i="0" u="none" strike="noStrike" baseline="-25000" noProof="0">
                          <a:solidFill>
                            <a:schemeClr val="accent6">
                              <a:lumMod val="20000"/>
                              <a:lumOff val="80000"/>
                            </a:schemeClr>
                          </a:solidFill>
                          <a:latin typeface="Arial"/>
                        </a:rPr>
                        <a:t>2</a:t>
                      </a:r>
                    </a:p>
                    <a:p>
                      <a:pPr lvl="0" algn="ctr">
                        <a:buNone/>
                      </a:pPr>
                      <a:r>
                        <a:rPr lang="en-US" baseline="0">
                          <a:solidFill>
                            <a:schemeClr val="accent6">
                              <a:lumMod val="20000"/>
                              <a:lumOff val="80000"/>
                            </a:schemeClr>
                          </a:solidFill>
                          <a:latin typeface="Arial"/>
                        </a:rPr>
                        <a:t>Global*  </a:t>
                      </a:r>
                      <a:r>
                        <a:rPr lang="en-US" baseline="0">
                          <a:solidFill>
                            <a:schemeClr val="accent6">
                              <a:lumMod val="20000"/>
                              <a:lumOff val="80000"/>
                            </a:schemeClr>
                          </a:solidFill>
                        </a:rPr>
                        <a:t>– </a:t>
                      </a:r>
                      <a:r>
                        <a:rPr lang="en-US" baseline="0">
                          <a:solidFill>
                            <a:schemeClr val="accent6">
                              <a:lumMod val="20000"/>
                              <a:lumOff val="80000"/>
                            </a:schemeClr>
                          </a:solidFill>
                          <a:latin typeface="Arial"/>
                        </a:rPr>
                        <a:t>1.7 Mt CO</a:t>
                      </a:r>
                      <a:r>
                        <a:rPr lang="en-US" baseline="-25000">
                          <a:solidFill>
                            <a:schemeClr val="accent6">
                              <a:lumMod val="20000"/>
                              <a:lumOff val="80000"/>
                            </a:schemeClr>
                          </a:solidFill>
                          <a:latin typeface="Arial"/>
                        </a:rPr>
                        <a:t>2</a:t>
                      </a:r>
                      <a:endParaRPr lang="en-US" baseline="-25000">
                        <a:solidFill>
                          <a:schemeClr val="accent6">
                            <a:lumMod val="20000"/>
                            <a:lumOff val="80000"/>
                          </a:schemeClr>
                        </a:solidFill>
                      </a:endParaRPr>
                    </a:p>
                    <a:p>
                      <a:pPr lvl="0" algn="ctr">
                        <a:buNone/>
                      </a:pPr>
                      <a:endParaRPr lang="en-US">
                        <a:solidFill>
                          <a:schemeClr val="accent6">
                            <a:lumMod val="50000"/>
                          </a:schemeClr>
                        </a:solidFill>
                      </a:endParaRPr>
                    </a:p>
                    <a:p>
                      <a:pPr lvl="0" algn="ctr">
                        <a:buNone/>
                      </a:pPr>
                      <a:endParaRPr lang="en-US">
                        <a:solidFill>
                          <a:schemeClr val="accent6">
                            <a:lumMod val="50000"/>
                          </a:schemeClr>
                        </a:solidFill>
                      </a:endParaRPr>
                    </a:p>
                    <a:p>
                      <a:pPr lvl="0" algn="ctr">
                        <a:buNone/>
                      </a:pPr>
                      <a:endParaRPr lang="en-US">
                        <a:solidFill>
                          <a:schemeClr val="accent6">
                            <a:lumMod val="50000"/>
                          </a:schemeClr>
                        </a:solidFill>
                      </a:endParaRPr>
                    </a:p>
                    <a:p>
                      <a:pPr lvl="0" algn="ctr">
                        <a:buNone/>
                      </a:pPr>
                      <a:r>
                        <a:rPr lang="en-US">
                          <a:solidFill>
                            <a:schemeClr val="accent6">
                              <a:lumMod val="20000"/>
                              <a:lumOff val="80000"/>
                            </a:schemeClr>
                          </a:solidFill>
                          <a:latin typeface="Arial"/>
                          <a:cs typeface="Arial"/>
                        </a:rPr>
                        <a:t>+ 12 600</a:t>
                      </a:r>
                    </a:p>
                    <a:p>
                      <a:pPr lvl="0" algn="ctr">
                        <a:buNone/>
                      </a:pPr>
                      <a:endParaRPr lang="en-US">
                        <a:solidFill>
                          <a:schemeClr val="accent6">
                            <a:lumMod val="50000"/>
                          </a:schemeClr>
                        </a:solidFill>
                      </a:endParaRPr>
                    </a:p>
                    <a:p>
                      <a:pPr lvl="0" algn="ctr">
                        <a:buNone/>
                      </a:pPr>
                      <a:endParaRPr lang="en-US">
                        <a:solidFill>
                          <a:schemeClr val="accent6">
                            <a:lumMod val="50000"/>
                          </a:schemeClr>
                        </a:solidFill>
                      </a:endParaRPr>
                    </a:p>
                    <a:p>
                      <a:pPr lvl="0" algn="ctr">
                        <a:buNone/>
                      </a:pPr>
                      <a:endParaRPr lang="en-US">
                        <a:solidFill>
                          <a:schemeClr val="accent6">
                            <a:lumMod val="50000"/>
                          </a:schemeClr>
                        </a:solidFill>
                      </a:endParaRPr>
                    </a:p>
                    <a:p>
                      <a:pPr lvl="0" algn="ctr">
                        <a:buNone/>
                      </a:pPr>
                      <a:endParaRPr lang="en-US">
                        <a:solidFill>
                          <a:schemeClr val="accent6">
                            <a:lumMod val="50000"/>
                          </a:schemeClr>
                        </a:solidFill>
                      </a:endParaRPr>
                    </a:p>
                  </a:txBody>
                  <a:tcPr>
                    <a:solidFill>
                      <a:schemeClr val="accent6">
                        <a:lumMod val="75000"/>
                      </a:schemeClr>
                    </a:solidFill>
                  </a:tcPr>
                </a:tc>
                <a:extLst>
                  <a:ext uri="{0D108BD9-81ED-4DB2-BD59-A6C34878D82A}">
                    <a16:rowId xmlns:a16="http://schemas.microsoft.com/office/drawing/2014/main" val="1057231783"/>
                  </a:ext>
                </a:extLst>
              </a:tr>
            </a:tbl>
          </a:graphicData>
        </a:graphic>
      </p:graphicFrame>
      <p:sp>
        <p:nvSpPr>
          <p:cNvPr id="14" name="Cloud 13">
            <a:extLst>
              <a:ext uri="{FF2B5EF4-FFF2-40B4-BE49-F238E27FC236}">
                <a16:creationId xmlns:a16="http://schemas.microsoft.com/office/drawing/2014/main" id="{18E430BF-2A9D-BFAB-00A0-63F4C52927D8}"/>
              </a:ext>
            </a:extLst>
          </p:cNvPr>
          <p:cNvSpPr/>
          <p:nvPr/>
        </p:nvSpPr>
        <p:spPr>
          <a:xfrm>
            <a:off x="2423466" y="1992462"/>
            <a:ext cx="1025548" cy="46407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accent6">
                    <a:lumMod val="50000"/>
                  </a:schemeClr>
                </a:solidFill>
                <a:cs typeface="Calibri"/>
              </a:rPr>
              <a:t>CO</a:t>
            </a:r>
            <a:r>
              <a:rPr lang="en-US" sz="1000" baseline="-25000">
                <a:solidFill>
                  <a:schemeClr val="accent6">
                    <a:lumMod val="50000"/>
                  </a:schemeClr>
                </a:solidFill>
                <a:cs typeface="Calibri"/>
              </a:rPr>
              <a:t>2</a:t>
            </a:r>
            <a:r>
              <a:rPr lang="en-US" sz="1000">
                <a:solidFill>
                  <a:schemeClr val="accent6">
                    <a:lumMod val="50000"/>
                  </a:schemeClr>
                </a:solidFill>
                <a:cs typeface="Calibri"/>
              </a:rPr>
              <a:t> eq.</a:t>
            </a:r>
          </a:p>
        </p:txBody>
      </p:sp>
      <p:sp>
        <p:nvSpPr>
          <p:cNvPr id="15" name="Cloud 14">
            <a:extLst>
              <a:ext uri="{FF2B5EF4-FFF2-40B4-BE49-F238E27FC236}">
                <a16:creationId xmlns:a16="http://schemas.microsoft.com/office/drawing/2014/main" id="{A4E796B3-5FB3-DCCD-C7D0-60F3D671C31E}"/>
              </a:ext>
            </a:extLst>
          </p:cNvPr>
          <p:cNvSpPr/>
          <p:nvPr/>
        </p:nvSpPr>
        <p:spPr>
          <a:xfrm>
            <a:off x="5534488" y="1992462"/>
            <a:ext cx="1025548" cy="46407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accent6">
                    <a:lumMod val="50000"/>
                  </a:schemeClr>
                </a:solidFill>
                <a:cs typeface="Calibri"/>
              </a:rPr>
              <a:t>CO</a:t>
            </a:r>
            <a:r>
              <a:rPr lang="en-US" sz="1000" baseline="-25000">
                <a:solidFill>
                  <a:schemeClr val="accent6">
                    <a:lumMod val="50000"/>
                  </a:schemeClr>
                </a:solidFill>
                <a:cs typeface="Calibri"/>
              </a:rPr>
              <a:t>2</a:t>
            </a:r>
            <a:r>
              <a:rPr lang="en-US" sz="1000">
                <a:solidFill>
                  <a:schemeClr val="accent6">
                    <a:lumMod val="50000"/>
                  </a:schemeClr>
                </a:solidFill>
                <a:cs typeface="Calibri"/>
              </a:rPr>
              <a:t> eq.</a:t>
            </a:r>
          </a:p>
        </p:txBody>
      </p:sp>
      <p:sp>
        <p:nvSpPr>
          <p:cNvPr id="16" name="Cloud 15">
            <a:extLst>
              <a:ext uri="{FF2B5EF4-FFF2-40B4-BE49-F238E27FC236}">
                <a16:creationId xmlns:a16="http://schemas.microsoft.com/office/drawing/2014/main" id="{6B4F2166-F1E3-6AA4-C9E0-4C9FF22ABB80}"/>
              </a:ext>
            </a:extLst>
          </p:cNvPr>
          <p:cNvSpPr/>
          <p:nvPr/>
        </p:nvSpPr>
        <p:spPr>
          <a:xfrm>
            <a:off x="8565299" y="1992462"/>
            <a:ext cx="1025548" cy="46407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accent6">
                    <a:lumMod val="50000"/>
                  </a:schemeClr>
                </a:solidFill>
                <a:cs typeface="Calibri"/>
              </a:rPr>
              <a:t>CO</a:t>
            </a:r>
            <a:r>
              <a:rPr lang="en-US" sz="1000" baseline="-25000">
                <a:solidFill>
                  <a:schemeClr val="accent6">
                    <a:lumMod val="50000"/>
                  </a:schemeClr>
                </a:solidFill>
                <a:cs typeface="Calibri"/>
              </a:rPr>
              <a:t>2</a:t>
            </a:r>
            <a:r>
              <a:rPr lang="en-US" sz="1000">
                <a:solidFill>
                  <a:schemeClr val="accent6">
                    <a:lumMod val="50000"/>
                  </a:schemeClr>
                </a:solidFill>
                <a:cs typeface="Calibri"/>
              </a:rPr>
              <a:t> eq.</a:t>
            </a:r>
          </a:p>
        </p:txBody>
      </p:sp>
      <p:pic>
        <p:nvPicPr>
          <p:cNvPr id="17" name="Graphic 17" descr="Group with solid fill">
            <a:extLst>
              <a:ext uri="{FF2B5EF4-FFF2-40B4-BE49-F238E27FC236}">
                <a16:creationId xmlns:a16="http://schemas.microsoft.com/office/drawing/2014/main" id="{0D4A1A5F-2457-0ED4-1EA3-B016F735C1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0832" y="3316094"/>
            <a:ext cx="914400" cy="914400"/>
          </a:xfrm>
          <a:prstGeom prst="rect">
            <a:avLst/>
          </a:prstGeom>
        </p:spPr>
      </p:pic>
      <p:pic>
        <p:nvPicPr>
          <p:cNvPr id="18" name="Graphic 17" descr="Group with solid fill">
            <a:extLst>
              <a:ext uri="{FF2B5EF4-FFF2-40B4-BE49-F238E27FC236}">
                <a16:creationId xmlns:a16="http://schemas.microsoft.com/office/drawing/2014/main" id="{FE9A1825-6864-14C2-91EA-7D28FEACEB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6100" y="3323573"/>
            <a:ext cx="914400" cy="914400"/>
          </a:xfrm>
          <a:prstGeom prst="rect">
            <a:avLst/>
          </a:prstGeom>
        </p:spPr>
      </p:pic>
      <p:pic>
        <p:nvPicPr>
          <p:cNvPr id="19" name="Graphic 17" descr="Group with solid fill">
            <a:extLst>
              <a:ext uri="{FF2B5EF4-FFF2-40B4-BE49-F238E27FC236}">
                <a16:creationId xmlns:a16="http://schemas.microsoft.com/office/drawing/2014/main" id="{531ED665-FF62-E676-EB6B-22BCCEFF2A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2270" y="3432112"/>
            <a:ext cx="914400" cy="776818"/>
          </a:xfrm>
          <a:prstGeom prst="rect">
            <a:avLst/>
          </a:prstGeom>
        </p:spPr>
      </p:pic>
      <p:sp>
        <p:nvSpPr>
          <p:cNvPr id="20" name="TextBox 19">
            <a:extLst>
              <a:ext uri="{FF2B5EF4-FFF2-40B4-BE49-F238E27FC236}">
                <a16:creationId xmlns:a16="http://schemas.microsoft.com/office/drawing/2014/main" id="{0F9D09FB-EBD7-AB01-117B-AA9AD189B72F}"/>
              </a:ext>
            </a:extLst>
          </p:cNvPr>
          <p:cNvSpPr txBox="1"/>
          <p:nvPr/>
        </p:nvSpPr>
        <p:spPr>
          <a:xfrm>
            <a:off x="1476665" y="5633151"/>
            <a:ext cx="90351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1E4B41"/>
                </a:solidFill>
                <a:latin typeface="Arial"/>
                <a:cs typeface="Calibri"/>
              </a:rPr>
              <a:t>Key ambitions for the partnership 2030 and 2050. </a:t>
            </a:r>
          </a:p>
          <a:p>
            <a:r>
              <a:rPr lang="en-US" sz="1200">
                <a:solidFill>
                  <a:srgbClr val="1E4B41"/>
                </a:solidFill>
                <a:latin typeface="Arial"/>
                <a:cs typeface="Calibri"/>
              </a:rPr>
              <a:t>*associated with consumption in DK </a:t>
            </a:r>
            <a:endParaRPr lang="en-US" sz="1200">
              <a:solidFill>
                <a:srgbClr val="1E4B41"/>
              </a:solidFill>
              <a:latin typeface="Arial"/>
              <a:cs typeface="Arial"/>
            </a:endParaRPr>
          </a:p>
        </p:txBody>
      </p:sp>
      <p:pic>
        <p:nvPicPr>
          <p:cNvPr id="4" name="Billede 3">
            <a:extLst>
              <a:ext uri="{FF2B5EF4-FFF2-40B4-BE49-F238E27FC236}">
                <a16:creationId xmlns:a16="http://schemas.microsoft.com/office/drawing/2014/main" id="{9D688C38-ACA1-1379-95F5-A3B6B7610A03}"/>
              </a:ext>
            </a:extLst>
          </p:cNvPr>
          <p:cNvPicPr>
            <a:picLocks noChangeAspect="1"/>
          </p:cNvPicPr>
          <p:nvPr/>
        </p:nvPicPr>
        <p:blipFill rotWithShape="1">
          <a:blip r:embed="rId6">
            <a:extLst>
              <a:ext uri="{28A0092B-C50C-407E-A947-70E740481C1C}">
                <a14:useLocalDpi xmlns:a14="http://schemas.microsoft.com/office/drawing/2010/main" val="0"/>
              </a:ext>
            </a:extLst>
          </a:blip>
          <a:srcRect l="21781" t="42798" r="40606" b="36518"/>
          <a:stretch/>
        </p:blipFill>
        <p:spPr>
          <a:xfrm>
            <a:off x="10058543" y="6143348"/>
            <a:ext cx="2126450" cy="657766"/>
          </a:xfrm>
          <a:prstGeom prst="rect">
            <a:avLst/>
          </a:prstGeom>
        </p:spPr>
      </p:pic>
      <p:pic>
        <p:nvPicPr>
          <p:cNvPr id="3" name="Billede 2">
            <a:extLst>
              <a:ext uri="{FF2B5EF4-FFF2-40B4-BE49-F238E27FC236}">
                <a16:creationId xmlns:a16="http://schemas.microsoft.com/office/drawing/2014/main" id="{76B331F0-E63A-FAB6-D34B-E5D36EF5C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6142" y="82621"/>
            <a:ext cx="2054782" cy="642119"/>
          </a:xfrm>
          <a:prstGeom prst="rect">
            <a:avLst/>
          </a:prstGeom>
        </p:spPr>
      </p:pic>
    </p:spTree>
    <p:extLst>
      <p:ext uri="{BB962C8B-B14F-4D97-AF65-F5344CB8AC3E}">
        <p14:creationId xmlns:p14="http://schemas.microsoft.com/office/powerpoint/2010/main" val="299705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BDD0F6C-92C6-30ED-F0BA-01973DE0298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4631"/>
          <a:stretch/>
        </p:blipFill>
        <p:spPr bwMode="auto">
          <a:xfrm>
            <a:off x="2518" y="0"/>
            <a:ext cx="12192000" cy="6908800"/>
          </a:xfrm>
          <a:prstGeom prst="rect">
            <a:avLst/>
          </a:prstGeom>
          <a:noFill/>
          <a:extLst>
            <a:ext uri="{909E8E84-426E-40DD-AFC4-6F175D3DCCD1}">
              <a14:hiddenFill xmlns:a14="http://schemas.microsoft.com/office/drawing/2010/main">
                <a:solidFill>
                  <a:srgbClr val="FFFFFF"/>
                </a:solidFill>
              </a14:hiddenFill>
            </a:ext>
          </a:extLst>
        </p:spPr>
      </p:pic>
      <p:sp>
        <p:nvSpPr>
          <p:cNvPr id="8" name="Rektangel 7">
            <a:extLst>
              <a:ext uri="{FF2B5EF4-FFF2-40B4-BE49-F238E27FC236}">
                <a16:creationId xmlns:a16="http://schemas.microsoft.com/office/drawing/2014/main" id="{396B1DAC-938E-E58F-D2B6-E1DF76192955}"/>
              </a:ext>
            </a:extLst>
          </p:cNvPr>
          <p:cNvSpPr/>
          <p:nvPr/>
        </p:nvSpPr>
        <p:spPr>
          <a:xfrm>
            <a:off x="0" y="1784412"/>
            <a:ext cx="12192000" cy="2970707"/>
          </a:xfrm>
          <a:prstGeom prst="rect">
            <a:avLst/>
          </a:prstGeom>
          <a:solidFill>
            <a:srgbClr val="1E4B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1C072C3E-543F-7D70-268B-9399C04AD545}"/>
              </a:ext>
            </a:extLst>
          </p:cNvPr>
          <p:cNvSpPr>
            <a:spLocks noGrp="1"/>
          </p:cNvSpPr>
          <p:nvPr>
            <p:ph type="title"/>
          </p:nvPr>
        </p:nvSpPr>
        <p:spPr>
          <a:xfrm>
            <a:off x="489857" y="1927864"/>
            <a:ext cx="10870474" cy="2970707"/>
          </a:xfrm>
        </p:spPr>
        <p:txBody>
          <a:bodyPr>
            <a:noAutofit/>
          </a:bodyPr>
          <a:lstStyle/>
          <a:p>
            <a:pPr algn="ctr"/>
            <a:br>
              <a:rPr lang="da-DK" sz="2800">
                <a:latin typeface="Arial" panose="020B0604020202020204" pitchFamily="34" charset="0"/>
                <a:cs typeface="Arial" panose="020B0604020202020204" pitchFamily="34" charset="0"/>
              </a:rPr>
            </a:br>
            <a:br>
              <a:rPr lang="da-DK" sz="2800">
                <a:latin typeface="Arial" panose="020B0604020202020204" pitchFamily="34" charset="0"/>
                <a:cs typeface="Arial" panose="020B0604020202020204" pitchFamily="34" charset="0"/>
              </a:rPr>
            </a:br>
            <a:r>
              <a:rPr lang="en-US" sz="2800" b="1">
                <a:solidFill>
                  <a:schemeClr val="bg1"/>
                </a:solidFill>
                <a:latin typeface="Arial" panose="020B0604020202020204" pitchFamily="34" charset="0"/>
                <a:cs typeface="Arial" panose="020B0604020202020204" pitchFamily="34" charset="0"/>
              </a:rPr>
              <a:t>North Star Vision – 2050</a:t>
            </a:r>
            <a:br>
              <a:rPr lang="en-US" sz="2800" b="1">
                <a:latin typeface="Arial" panose="020B0604020202020204" pitchFamily="34" charset="0"/>
                <a:cs typeface="Arial" panose="020B0604020202020204" pitchFamily="34" charset="0"/>
              </a:rPr>
            </a:br>
            <a:br>
              <a:rPr lang="en-US" sz="2800" b="1">
                <a:latin typeface="Arial" panose="020B0604020202020204" pitchFamily="34" charset="0"/>
                <a:cs typeface="Arial" panose="020B0604020202020204" pitchFamily="34" charset="0"/>
              </a:rPr>
            </a:br>
            <a:r>
              <a:rPr lang="en-US" sz="2800">
                <a:solidFill>
                  <a:schemeClr val="bg1"/>
                </a:solidFill>
                <a:latin typeface="Arial" panose="020B0604020202020204" pitchFamily="34" charset="0"/>
                <a:cs typeface="Arial" panose="020B0604020202020204" pitchFamily="34" charset="0"/>
              </a:rPr>
              <a:t>We have a REGENERATIVE circular society where resources are regrown from sustainable resources at zero or low impact </a:t>
            </a:r>
            <a:br>
              <a:rPr lang="da-DK" sz="2800">
                <a:latin typeface="Arial" panose="020B0604020202020204" pitchFamily="34" charset="0"/>
                <a:cs typeface="Arial" panose="020B0604020202020204" pitchFamily="34" charset="0"/>
              </a:rPr>
            </a:br>
            <a:br>
              <a:rPr lang="da-DK" sz="2800">
                <a:latin typeface="Arial" panose="020B0604020202020204" pitchFamily="34" charset="0"/>
                <a:cs typeface="Arial" panose="020B0604020202020204" pitchFamily="34" charset="0"/>
              </a:rPr>
            </a:br>
            <a:br>
              <a:rPr lang="da-DK" sz="2800">
                <a:latin typeface="Arial" panose="020B0604020202020204" pitchFamily="34" charset="0"/>
                <a:cs typeface="Arial" panose="020B0604020202020204" pitchFamily="34" charset="0"/>
              </a:rPr>
            </a:br>
            <a:endParaRPr lang="da-DK" sz="2800" b="1">
              <a:latin typeface="Arial" panose="020B060402020202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A87BC385-F917-0113-4225-69E07E848B96}"/>
              </a:ext>
            </a:extLst>
          </p:cNvPr>
          <p:cNvPicPr>
            <a:picLocks noChangeAspect="1"/>
          </p:cNvPicPr>
          <p:nvPr/>
        </p:nvPicPr>
        <p:blipFill rotWithShape="1">
          <a:blip r:embed="rId4">
            <a:extLst>
              <a:ext uri="{28A0092B-C50C-407E-A947-70E740481C1C}">
                <a14:useLocalDpi xmlns:a14="http://schemas.microsoft.com/office/drawing/2010/main" val="0"/>
              </a:ext>
            </a:extLst>
          </a:blip>
          <a:srcRect l="31092" t="36893" r="31480" b="42524"/>
          <a:stretch/>
        </p:blipFill>
        <p:spPr>
          <a:xfrm>
            <a:off x="10031909" y="6113169"/>
            <a:ext cx="2126450" cy="657793"/>
          </a:xfrm>
          <a:prstGeom prst="rect">
            <a:avLst/>
          </a:prstGeom>
        </p:spPr>
      </p:pic>
    </p:spTree>
    <p:extLst>
      <p:ext uri="{BB962C8B-B14F-4D97-AF65-F5344CB8AC3E}">
        <p14:creationId xmlns:p14="http://schemas.microsoft.com/office/powerpoint/2010/main" val="262780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327E-0A5A-AFB8-B79E-7B4690998B25}"/>
              </a:ext>
            </a:extLst>
          </p:cNvPr>
          <p:cNvSpPr>
            <a:spLocks noGrp="1"/>
          </p:cNvSpPr>
          <p:nvPr>
            <p:ph type="title"/>
          </p:nvPr>
        </p:nvSpPr>
        <p:spPr>
          <a:xfrm>
            <a:off x="0" y="365125"/>
            <a:ext cx="12192000" cy="1325563"/>
          </a:xfrm>
        </p:spPr>
        <p:txBody>
          <a:bodyPr>
            <a:normAutofit/>
          </a:bodyPr>
          <a:lstStyle/>
          <a:p>
            <a:pPr algn="ctr"/>
            <a:r>
              <a:rPr lang="en-US" sz="2800" b="1">
                <a:solidFill>
                  <a:srgbClr val="1E4B41"/>
                </a:solidFill>
                <a:latin typeface="Arial" panose="020B0604020202020204" pitchFamily="34" charset="0"/>
                <a:cs typeface="Arial" panose="020B0604020202020204" pitchFamily="34" charset="0"/>
              </a:rPr>
              <a:t>Illustration of key inflection points for the partnership</a:t>
            </a:r>
          </a:p>
        </p:txBody>
      </p:sp>
      <p:pic>
        <p:nvPicPr>
          <p:cNvPr id="5" name="Content Placeholder 4">
            <a:extLst>
              <a:ext uri="{FF2B5EF4-FFF2-40B4-BE49-F238E27FC236}">
                <a16:creationId xmlns:a16="http://schemas.microsoft.com/office/drawing/2014/main" id="{571C2520-FC15-5BBA-1222-F14D4F197550}"/>
              </a:ext>
            </a:extLst>
          </p:cNvPr>
          <p:cNvPicPr>
            <a:picLocks noGrp="1" noChangeAspect="1"/>
          </p:cNvPicPr>
          <p:nvPr>
            <p:ph idx="1"/>
          </p:nvPr>
        </p:nvPicPr>
        <p:blipFill>
          <a:blip r:embed="rId3"/>
          <a:stretch>
            <a:fillRect/>
          </a:stretch>
        </p:blipFill>
        <p:spPr>
          <a:xfrm>
            <a:off x="1315082" y="1316025"/>
            <a:ext cx="9428603" cy="5201987"/>
          </a:xfrm>
        </p:spPr>
      </p:pic>
      <p:pic>
        <p:nvPicPr>
          <p:cNvPr id="8" name="Billede 7">
            <a:extLst>
              <a:ext uri="{FF2B5EF4-FFF2-40B4-BE49-F238E27FC236}">
                <a16:creationId xmlns:a16="http://schemas.microsoft.com/office/drawing/2014/main" id="{09DA9906-2D2C-908A-5DAF-9A302861CBC8}"/>
              </a:ext>
            </a:extLst>
          </p:cNvPr>
          <p:cNvPicPr>
            <a:picLocks noChangeAspect="1"/>
          </p:cNvPicPr>
          <p:nvPr/>
        </p:nvPicPr>
        <p:blipFill rotWithShape="1">
          <a:blip r:embed="rId4">
            <a:extLst>
              <a:ext uri="{28A0092B-C50C-407E-A947-70E740481C1C}">
                <a14:useLocalDpi xmlns:a14="http://schemas.microsoft.com/office/drawing/2010/main" val="0"/>
              </a:ext>
            </a:extLst>
          </a:blip>
          <a:srcRect l="21781" t="42798" r="40606" b="36518"/>
          <a:stretch/>
        </p:blipFill>
        <p:spPr>
          <a:xfrm>
            <a:off x="10058543" y="6143348"/>
            <a:ext cx="2126450" cy="657766"/>
          </a:xfrm>
          <a:prstGeom prst="rect">
            <a:avLst/>
          </a:prstGeom>
        </p:spPr>
      </p:pic>
      <p:pic>
        <p:nvPicPr>
          <p:cNvPr id="3" name="Billede 2">
            <a:extLst>
              <a:ext uri="{FF2B5EF4-FFF2-40B4-BE49-F238E27FC236}">
                <a16:creationId xmlns:a16="http://schemas.microsoft.com/office/drawing/2014/main" id="{D7477CC8-DC86-F83C-30E7-9EE3FF332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142" y="82621"/>
            <a:ext cx="2054782" cy="642119"/>
          </a:xfrm>
          <a:prstGeom prst="rect">
            <a:avLst/>
          </a:prstGeom>
        </p:spPr>
      </p:pic>
    </p:spTree>
    <p:extLst>
      <p:ext uri="{BB962C8B-B14F-4D97-AF65-F5344CB8AC3E}">
        <p14:creationId xmlns:p14="http://schemas.microsoft.com/office/powerpoint/2010/main" val="193728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28">
            <a:extLst>
              <a:ext uri="{FF2B5EF4-FFF2-40B4-BE49-F238E27FC236}">
                <a16:creationId xmlns:a16="http://schemas.microsoft.com/office/drawing/2014/main" id="{F312E572-AA3D-D90E-0977-0D4FB739C8D2}"/>
              </a:ext>
            </a:extLst>
          </p:cNvPr>
          <p:cNvSpPr txBox="1"/>
          <p:nvPr/>
        </p:nvSpPr>
        <p:spPr>
          <a:xfrm>
            <a:off x="3397330" y="504420"/>
            <a:ext cx="5850442" cy="387798"/>
          </a:xfrm>
          <a:prstGeom prst="rect">
            <a:avLst/>
          </a:prstGeom>
        </p:spPr>
        <p:txBody>
          <a:bodyPr vert="horz" lIns="91440" tIns="45720" rIns="91440" bIns="45720" rtlCol="0" anchor="ctr">
            <a:normAutofit fontScale="92500" lnSpcReduction="20000"/>
          </a:bodyPr>
          <a:lstStyle>
            <a:lvl1pPr algn="ctr">
              <a:lnSpc>
                <a:spcPct val="90000"/>
              </a:lnSpc>
              <a:spcBef>
                <a:spcPct val="0"/>
              </a:spcBef>
              <a:buNone/>
              <a:defRPr sz="2800" b="1">
                <a:solidFill>
                  <a:srgbClr val="1E4B41"/>
                </a:solidFill>
                <a:latin typeface="Arial"/>
                <a:ea typeface="+mj-lt"/>
                <a:cs typeface="+mj-lt"/>
              </a:defRPr>
            </a:lvl1pPr>
          </a:lstStyle>
          <a:p>
            <a:r>
              <a:rPr lang="en-US" dirty="0"/>
              <a:t>Pool 1 and 2 projects</a:t>
            </a:r>
          </a:p>
        </p:txBody>
      </p:sp>
      <p:sp>
        <p:nvSpPr>
          <p:cNvPr id="5" name="Rektangel 4">
            <a:extLst>
              <a:ext uri="{FF2B5EF4-FFF2-40B4-BE49-F238E27FC236}">
                <a16:creationId xmlns:a16="http://schemas.microsoft.com/office/drawing/2014/main" id="{B23B06F6-8727-E53F-4F82-ADD2992B0586}"/>
              </a:ext>
            </a:extLst>
          </p:cNvPr>
          <p:cNvSpPr/>
          <p:nvPr/>
        </p:nvSpPr>
        <p:spPr>
          <a:xfrm>
            <a:off x="209483" y="1070140"/>
            <a:ext cx="1759482" cy="2031325"/>
          </a:xfrm>
          <a:prstGeom prst="rect">
            <a:avLst/>
          </a:prstGeom>
          <a:noFill/>
        </p:spPr>
        <p:txBody>
          <a:bodyPr wrap="square" lIns="91440" tIns="45720" rIns="91440" bIns="45720" anchor="t">
            <a:spAutoFit/>
          </a:bodyPr>
          <a:lstStyle/>
          <a:p>
            <a:r>
              <a:rPr lang="en-US" sz="1400" dirty="0"/>
              <a:t>The IM4 Partnership has prioritized 14 projects for pool 1, and 5 projects for pool 2 all addressing key challenges of the circular economy of plastics and textiles. </a:t>
            </a:r>
            <a:endParaRPr lang="en-US" sz="1400" dirty="0">
              <a:solidFill>
                <a:schemeClr val="tx1"/>
              </a:solidFill>
            </a:endParaRPr>
          </a:p>
          <a:p>
            <a:endParaRPr lang="en-US" sz="1400" b="1" dirty="0">
              <a:solidFill>
                <a:schemeClr val="tx1"/>
              </a:solidFill>
            </a:endParaRPr>
          </a:p>
        </p:txBody>
      </p:sp>
      <p:pic>
        <p:nvPicPr>
          <p:cNvPr id="10" name="Billede 9">
            <a:extLst>
              <a:ext uri="{FF2B5EF4-FFF2-40B4-BE49-F238E27FC236}">
                <a16:creationId xmlns:a16="http://schemas.microsoft.com/office/drawing/2014/main" id="{C9CD4E8A-25D0-539C-9DD9-B6AAE156D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6142" y="82621"/>
            <a:ext cx="2054782" cy="642119"/>
          </a:xfrm>
          <a:prstGeom prst="rect">
            <a:avLst/>
          </a:prstGeom>
        </p:spPr>
      </p:pic>
      <p:pic>
        <p:nvPicPr>
          <p:cNvPr id="6" name="Billede 5" descr="Et billede, der indeholder tekst, cirkel, skærmbillede, brev&#10;&#10;Beskrivelsen er genereret automatisk">
            <a:extLst>
              <a:ext uri="{FF2B5EF4-FFF2-40B4-BE49-F238E27FC236}">
                <a16:creationId xmlns:a16="http://schemas.microsoft.com/office/drawing/2014/main" id="{DE36A952-3243-1DC3-7F6F-D3E792DD3CC6}"/>
              </a:ext>
            </a:extLst>
          </p:cNvPr>
          <p:cNvPicPr>
            <a:picLocks noChangeAspect="1"/>
          </p:cNvPicPr>
          <p:nvPr/>
        </p:nvPicPr>
        <p:blipFill>
          <a:blip r:embed="rId3"/>
          <a:stretch>
            <a:fillRect/>
          </a:stretch>
        </p:blipFill>
        <p:spPr>
          <a:xfrm>
            <a:off x="2085055" y="1122965"/>
            <a:ext cx="9508469" cy="5349266"/>
          </a:xfrm>
          <a:prstGeom prst="rect">
            <a:avLst/>
          </a:prstGeom>
          <a:ln>
            <a:solidFill>
              <a:schemeClr val="bg1">
                <a:lumMod val="50000"/>
              </a:schemeClr>
            </a:solidFill>
          </a:ln>
        </p:spPr>
      </p:pic>
      <p:pic>
        <p:nvPicPr>
          <p:cNvPr id="3" name="Billede 5">
            <a:extLst>
              <a:ext uri="{FF2B5EF4-FFF2-40B4-BE49-F238E27FC236}">
                <a16:creationId xmlns:a16="http://schemas.microsoft.com/office/drawing/2014/main" id="{55114360-918E-691A-036F-6DA7F95C092D}"/>
              </a:ext>
            </a:extLst>
          </p:cNvPr>
          <p:cNvPicPr>
            <a:picLocks noChangeAspect="1"/>
          </p:cNvPicPr>
          <p:nvPr/>
        </p:nvPicPr>
        <p:blipFill rotWithShape="1">
          <a:blip r:embed="rId4">
            <a:extLst>
              <a:ext uri="{28A0092B-C50C-407E-A947-70E740481C1C}">
                <a14:useLocalDpi xmlns:a14="http://schemas.microsoft.com/office/drawing/2010/main" val="0"/>
              </a:ext>
            </a:extLst>
          </a:blip>
          <a:srcRect l="21781" t="42798" r="40606" b="36518"/>
          <a:stretch/>
        </p:blipFill>
        <p:spPr>
          <a:xfrm>
            <a:off x="660913" y="234452"/>
            <a:ext cx="1675145" cy="518166"/>
          </a:xfrm>
          <a:prstGeom prst="rect">
            <a:avLst/>
          </a:prstGeom>
        </p:spPr>
      </p:pic>
    </p:spTree>
    <p:extLst>
      <p:ext uri="{BB962C8B-B14F-4D97-AF65-F5344CB8AC3E}">
        <p14:creationId xmlns:p14="http://schemas.microsoft.com/office/powerpoint/2010/main" val="307526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36BFBFCE-5738-108F-6391-35A101D641BE}"/>
              </a:ext>
            </a:extLst>
          </p:cNvPr>
          <p:cNvGraphicFramePr>
            <a:graphicFrameLocks noGrp="1"/>
          </p:cNvGraphicFramePr>
          <p:nvPr>
            <p:extLst>
              <p:ext uri="{D42A27DB-BD31-4B8C-83A1-F6EECF244321}">
                <p14:modId xmlns:p14="http://schemas.microsoft.com/office/powerpoint/2010/main" val="77868608"/>
              </p:ext>
            </p:extLst>
          </p:nvPr>
        </p:nvGraphicFramePr>
        <p:xfrm>
          <a:off x="537170" y="1308113"/>
          <a:ext cx="11117660" cy="5289777"/>
        </p:xfrm>
        <a:graphic>
          <a:graphicData uri="http://schemas.openxmlformats.org/drawingml/2006/table">
            <a:tbl>
              <a:tblPr>
                <a:tableStyleId>{5C22544A-7EE6-4342-B048-85BDC9FD1C3A}</a:tableStyleId>
              </a:tblPr>
              <a:tblGrid>
                <a:gridCol w="353178">
                  <a:extLst>
                    <a:ext uri="{9D8B030D-6E8A-4147-A177-3AD203B41FA5}">
                      <a16:colId xmlns:a16="http://schemas.microsoft.com/office/drawing/2014/main" val="114269225"/>
                    </a:ext>
                  </a:extLst>
                </a:gridCol>
                <a:gridCol w="865033">
                  <a:extLst>
                    <a:ext uri="{9D8B030D-6E8A-4147-A177-3AD203B41FA5}">
                      <a16:colId xmlns:a16="http://schemas.microsoft.com/office/drawing/2014/main" val="840146908"/>
                    </a:ext>
                  </a:extLst>
                </a:gridCol>
                <a:gridCol w="1348239">
                  <a:extLst>
                    <a:ext uri="{9D8B030D-6E8A-4147-A177-3AD203B41FA5}">
                      <a16:colId xmlns:a16="http://schemas.microsoft.com/office/drawing/2014/main" val="1295590700"/>
                    </a:ext>
                  </a:extLst>
                </a:gridCol>
                <a:gridCol w="7448989">
                  <a:extLst>
                    <a:ext uri="{9D8B030D-6E8A-4147-A177-3AD203B41FA5}">
                      <a16:colId xmlns:a16="http://schemas.microsoft.com/office/drawing/2014/main" val="3638248685"/>
                    </a:ext>
                  </a:extLst>
                </a:gridCol>
                <a:gridCol w="1102221">
                  <a:extLst>
                    <a:ext uri="{9D8B030D-6E8A-4147-A177-3AD203B41FA5}">
                      <a16:colId xmlns:a16="http://schemas.microsoft.com/office/drawing/2014/main" val="3837116917"/>
                    </a:ext>
                  </a:extLst>
                </a:gridCol>
              </a:tblGrid>
              <a:tr h="251052">
                <a:tc>
                  <a:txBody>
                    <a:bodyPr/>
                    <a:lstStyle/>
                    <a:p>
                      <a:pPr algn="l" fontAlgn="b"/>
                      <a:r>
                        <a:rPr lang="da-DK" sz="1100" b="1" u="none" strike="noStrike" kern="1200" dirty="0">
                          <a:solidFill>
                            <a:schemeClr val="dk1"/>
                          </a:solidFill>
                          <a:effectLst/>
                          <a:latin typeface="+mn-lt"/>
                          <a:ea typeface="+mn-ea"/>
                          <a:cs typeface="+mn-cs"/>
                        </a:rPr>
                        <a:t>ABR</a:t>
                      </a:r>
                    </a:p>
                  </a:txBody>
                  <a:tcPr marL="9525" marR="9525" marT="9525" marB="0">
                    <a:solidFill>
                      <a:schemeClr val="bg1">
                        <a:lumMod val="65000"/>
                      </a:schemeClr>
                    </a:solidFill>
                  </a:tcPr>
                </a:tc>
                <a:tc>
                  <a:txBody>
                    <a:bodyPr/>
                    <a:lstStyle/>
                    <a:p>
                      <a:pPr algn="l" fontAlgn="b"/>
                      <a:r>
                        <a:rPr lang="da-DK" sz="1100" b="1" u="none" strike="noStrike" kern="1200" dirty="0">
                          <a:solidFill>
                            <a:schemeClr val="dk1"/>
                          </a:solidFill>
                          <a:effectLst/>
                          <a:latin typeface="+mn-lt"/>
                          <a:ea typeface="+mn-ea"/>
                          <a:cs typeface="+mn-cs"/>
                        </a:rPr>
                        <a:t> Pool </a:t>
                      </a:r>
                    </a:p>
                  </a:txBody>
                  <a:tcPr marL="9525" marR="9525" marT="9525" marB="0">
                    <a:solidFill>
                      <a:schemeClr val="bg1">
                        <a:lumMod val="65000"/>
                      </a:schemeClr>
                    </a:solidFill>
                  </a:tcPr>
                </a:tc>
                <a:tc>
                  <a:txBody>
                    <a:bodyPr/>
                    <a:lstStyle/>
                    <a:p>
                      <a:pPr algn="l" fontAlgn="b"/>
                      <a:r>
                        <a:rPr lang="da-DK" sz="1100" b="1" u="none" strike="noStrike" kern="1200" dirty="0">
                          <a:solidFill>
                            <a:schemeClr val="dk1"/>
                          </a:solidFill>
                          <a:effectLst/>
                          <a:latin typeface="+mn-lt"/>
                          <a:ea typeface="+mn-ea"/>
                          <a:cs typeface="+mn-cs"/>
                        </a:rPr>
                        <a:t>Project Name </a:t>
                      </a:r>
                    </a:p>
                  </a:txBody>
                  <a:tcPr marL="9525" marR="9525" marT="9525" marB="0">
                    <a:solidFill>
                      <a:schemeClr val="bg1">
                        <a:lumMod val="65000"/>
                      </a:schemeClr>
                    </a:solidFill>
                  </a:tcPr>
                </a:tc>
                <a:tc>
                  <a:txBody>
                    <a:bodyPr/>
                    <a:lstStyle/>
                    <a:p>
                      <a:pPr algn="l" fontAlgn="ctr"/>
                      <a:r>
                        <a:rPr lang="da-DK" sz="1100" b="1" u="none" strike="noStrike" kern="1200" dirty="0">
                          <a:solidFill>
                            <a:schemeClr val="dk1"/>
                          </a:solidFill>
                          <a:effectLst/>
                          <a:latin typeface="+mn-lt"/>
                          <a:ea typeface="+mn-ea"/>
                          <a:cs typeface="+mn-cs"/>
                        </a:rPr>
                        <a:t> Short description</a:t>
                      </a:r>
                    </a:p>
                  </a:txBody>
                  <a:tcPr marL="9525" marR="9525" marT="9525" marB="0">
                    <a:solidFill>
                      <a:schemeClr val="bg1">
                        <a:lumMod val="65000"/>
                      </a:schemeClr>
                    </a:solidFill>
                  </a:tcPr>
                </a:tc>
                <a:tc>
                  <a:txBody>
                    <a:bodyPr/>
                    <a:lstStyle/>
                    <a:p>
                      <a:pPr algn="l" fontAlgn="ctr"/>
                      <a:r>
                        <a:rPr lang="da-DK" sz="1100" b="1" u="none" strike="noStrike" kern="1200" dirty="0">
                          <a:solidFill>
                            <a:schemeClr val="dk1"/>
                          </a:solidFill>
                          <a:effectLst/>
                          <a:latin typeface="+mn-lt"/>
                          <a:ea typeface="+mn-ea"/>
                          <a:cs typeface="+mn-cs"/>
                        </a:rPr>
                        <a:t>Project Lead</a:t>
                      </a:r>
                    </a:p>
                  </a:txBody>
                  <a:tcPr marL="9525" marR="9525" marT="9525" marB="0">
                    <a:solidFill>
                      <a:schemeClr val="bg1">
                        <a:lumMod val="65000"/>
                      </a:schemeClr>
                    </a:solidFill>
                  </a:tcPr>
                </a:tc>
                <a:extLst>
                  <a:ext uri="{0D108BD9-81ED-4DB2-BD59-A6C34878D82A}">
                    <a16:rowId xmlns:a16="http://schemas.microsoft.com/office/drawing/2014/main" val="3194249744"/>
                  </a:ext>
                </a:extLst>
              </a:tr>
              <a:tr h="810985">
                <a:tc>
                  <a:txBody>
                    <a:bodyPr/>
                    <a:lstStyle/>
                    <a:p>
                      <a:pPr algn="l" fontAlgn="b"/>
                      <a:r>
                        <a:rPr lang="da-DK" sz="1100" b="1" u="none" strike="noStrike" dirty="0">
                          <a:effectLst/>
                        </a:rPr>
                        <a:t>P1</a:t>
                      </a:r>
                      <a:endParaRPr lang="da-DK"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b"/>
                      <a:r>
                        <a:rPr lang="da-DK" sz="1100" b="1" u="none" strike="noStrike" kern="1200" dirty="0">
                          <a:solidFill>
                            <a:schemeClr val="dk1"/>
                          </a:solidFill>
                          <a:effectLst/>
                          <a:latin typeface="+mn-lt"/>
                          <a:ea typeface="+mn-ea"/>
                          <a:cs typeface="+mn-cs"/>
                        </a:rPr>
                        <a:t>Pool 1</a:t>
                      </a:r>
                    </a:p>
                  </a:txBody>
                  <a:tcPr marL="9525" marR="9525" marT="9525" marB="0"/>
                </a:tc>
                <a:tc>
                  <a:txBody>
                    <a:bodyPr/>
                    <a:lstStyle/>
                    <a:p>
                      <a:pPr algn="l" fontAlgn="b"/>
                      <a:r>
                        <a:rPr lang="da-DK" sz="1100" b="1" u="none" strike="noStrike" dirty="0" err="1">
                          <a:effectLst/>
                        </a:rPr>
                        <a:t>Biocomposites</a:t>
                      </a:r>
                      <a:r>
                        <a:rPr lang="da-DK" sz="1100" b="1" u="none" strike="noStrike" dirty="0">
                          <a:effectLst/>
                        </a:rPr>
                        <a:t> to </a:t>
                      </a:r>
                      <a:r>
                        <a:rPr lang="da-DK" sz="1100" b="1" u="none" strike="noStrike" dirty="0" err="1">
                          <a:effectLst/>
                        </a:rPr>
                        <a:t>substitute</a:t>
                      </a:r>
                      <a:r>
                        <a:rPr lang="da-DK" sz="1100" b="1" u="none" strike="noStrike" dirty="0">
                          <a:effectLst/>
                        </a:rPr>
                        <a:t> plastic</a:t>
                      </a:r>
                      <a:endParaRPr lang="da-DK"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ctr"/>
                      <a:r>
                        <a:rPr lang="en-US" sz="1100" dirty="0"/>
                        <a:t>Agro-industrial side-streams will be exploited for cellulose nanofibers (CNF) that will form the basis for composite manufacture. Drop-in technology will be demonstrated with injection </a:t>
                      </a:r>
                      <a:r>
                        <a:rPr lang="en-US" sz="1100" dirty="0" err="1"/>
                        <a:t>moulding</a:t>
                      </a:r>
                      <a:r>
                        <a:rPr lang="en-US" sz="1100" dirty="0"/>
                        <a:t> as proof of concept, and applicability for food packaging will be demonstrated. Main challenges comprise removing water from CNF and integrating it with the matrix components amylose and </a:t>
                      </a:r>
                      <a:r>
                        <a:rPr lang="en-US" sz="1100" dirty="0" err="1"/>
                        <a:t>bioresin</a:t>
                      </a:r>
                      <a:r>
                        <a:rPr lang="en-US" sz="1100" dirty="0"/>
                        <a:t> so that optimal material properties plus good processability are attained</a:t>
                      </a:r>
                    </a:p>
                    <a:p>
                      <a:pPr algn="l" fontAlgn="ctr"/>
                      <a:r>
                        <a:rPr lang="en-US" sz="1100" dirty="0"/>
                        <a:t> </a:t>
                      </a:r>
                      <a:endParaRPr lang="da-DK"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ctr"/>
                      <a:r>
                        <a:rPr lang="da-DK" sz="1100" u="none" strike="noStrike" dirty="0">
                          <a:effectLst/>
                        </a:rPr>
                        <a:t>University of Copenhagen, Peter </a:t>
                      </a:r>
                    </a:p>
                    <a:p>
                      <a:pPr algn="l" fontAlgn="ctr"/>
                      <a:r>
                        <a:rPr lang="da-DK" sz="1100" u="none" strike="noStrike" dirty="0">
                          <a:effectLst/>
                        </a:rPr>
                        <a:t>Ulvskov </a:t>
                      </a:r>
                      <a:endParaRPr lang="da-DK" sz="11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2548865307"/>
                  </a:ext>
                </a:extLst>
              </a:tr>
              <a:tr h="809217">
                <a:tc>
                  <a:txBody>
                    <a:bodyPr/>
                    <a:lstStyle/>
                    <a:p>
                      <a:pPr algn="l" fontAlgn="b"/>
                      <a:r>
                        <a:rPr lang="da-DK" sz="1100" b="1" u="none" strike="noStrike" dirty="0">
                          <a:effectLst/>
                        </a:rPr>
                        <a:t>P2</a:t>
                      </a:r>
                      <a:endParaRPr lang="da-DK" sz="1100" b="1" i="0" u="none" strike="noStrike" dirty="0">
                        <a:solidFill>
                          <a:srgbClr val="000000"/>
                        </a:solidFill>
                        <a:effectLst/>
                        <a:latin typeface="Times New Roman" panose="02020603050405020304" pitchFamily="18"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100" b="1" u="none" strike="noStrike" kern="1200" dirty="0">
                          <a:solidFill>
                            <a:schemeClr val="dk1"/>
                          </a:solidFill>
                          <a:effectLst/>
                          <a:latin typeface="+mn-lt"/>
                          <a:ea typeface="+mn-ea"/>
                          <a:cs typeface="+mn-cs"/>
                        </a:rPr>
                        <a:t>Pool 1</a:t>
                      </a:r>
                    </a:p>
                    <a:p>
                      <a:pPr algn="l" fontAlgn="b"/>
                      <a:endParaRPr lang="en-US" sz="1100" b="1" kern="1200" dirty="0">
                        <a:solidFill>
                          <a:schemeClr val="dk1"/>
                        </a:solidFill>
                        <a:latin typeface="+mn-lt"/>
                        <a:ea typeface="+mn-ea"/>
                        <a:cs typeface="+mn-cs"/>
                      </a:endParaRPr>
                    </a:p>
                  </a:txBody>
                  <a:tcPr marL="9525" marR="9525" marT="9525" marB="0"/>
                </a:tc>
                <a:tc>
                  <a:txBody>
                    <a:bodyPr/>
                    <a:lstStyle/>
                    <a:p>
                      <a:pPr algn="l" fontAlgn="b"/>
                      <a:r>
                        <a:rPr lang="en-US" sz="1100" b="1" kern="1200" dirty="0">
                          <a:solidFill>
                            <a:schemeClr val="dk1"/>
                          </a:solidFill>
                          <a:latin typeface="+mn-lt"/>
                          <a:ea typeface="+mn-ea"/>
                          <a:cs typeface="+mn-cs"/>
                        </a:rPr>
                        <a:t>Reverse Material &amp; Product Requirement Planning</a:t>
                      </a:r>
                    </a:p>
                  </a:txBody>
                  <a:tcPr marL="9525" marR="9525" marT="9525" marB="0"/>
                </a:tc>
                <a:tc>
                  <a:txBody>
                    <a:bodyPr/>
                    <a:lstStyle/>
                    <a:p>
                      <a:pPr algn="l" fontAlgn="ctr"/>
                      <a:r>
                        <a:rPr lang="en-US" sz="1100" kern="1200" dirty="0">
                          <a:solidFill>
                            <a:schemeClr val="dk1"/>
                          </a:solidFill>
                          <a:latin typeface="+mn-lt"/>
                          <a:ea typeface="+mn-ea"/>
                          <a:cs typeface="+mn-cs"/>
                        </a:rPr>
                        <a:t>The aim of the project is to adopt a reverse material resource planning approach to increase the inclusion, utilization, quality, and circularity of recycled plastic. Exploring the possibilities of introducing flexibility in recycled material demand and supply without compromising material value and recyclability is a key objective of the project.</a:t>
                      </a:r>
                    </a:p>
                    <a:p>
                      <a:pPr algn="l" fontAlgn="ctr"/>
                      <a:endParaRPr lang="da-DK" sz="1100" kern="1200" dirty="0">
                        <a:solidFill>
                          <a:schemeClr val="dk1"/>
                        </a:solidFill>
                        <a:latin typeface="+mn-lt"/>
                        <a:ea typeface="+mn-ea"/>
                        <a:cs typeface="+mn-cs"/>
                      </a:endParaRPr>
                    </a:p>
                  </a:txBody>
                  <a:tcPr marL="9525" marR="9525" marT="9525" marB="0"/>
                </a:tc>
                <a:tc>
                  <a:txBody>
                    <a:bodyPr/>
                    <a:lstStyle/>
                    <a:p>
                      <a:pPr algn="l" fontAlgn="ctr"/>
                      <a:r>
                        <a:rPr lang="da-DK" sz="1100" u="none" strike="noStrike" dirty="0">
                          <a:effectLst/>
                        </a:rPr>
                        <a:t>Force Technology,</a:t>
                      </a:r>
                    </a:p>
                    <a:p>
                      <a:pPr algn="l" fontAlgn="ctr"/>
                      <a:r>
                        <a:rPr lang="da-DK" sz="1100" u="none" strike="noStrike" kern="1200" dirty="0">
                          <a:solidFill>
                            <a:schemeClr val="dk1"/>
                          </a:solidFill>
                          <a:effectLst/>
                          <a:latin typeface="+mn-lt"/>
                          <a:ea typeface="+mn-ea"/>
                          <a:cs typeface="+mn-cs"/>
                        </a:rPr>
                        <a:t>Susanne Reinholdt Damgaard </a:t>
                      </a:r>
                    </a:p>
                  </a:txBody>
                  <a:tcPr marL="9525" marR="9525" marT="9525" marB="0"/>
                </a:tc>
                <a:extLst>
                  <a:ext uri="{0D108BD9-81ED-4DB2-BD59-A6C34878D82A}">
                    <a16:rowId xmlns:a16="http://schemas.microsoft.com/office/drawing/2014/main" val="827381183"/>
                  </a:ext>
                </a:extLst>
              </a:tr>
              <a:tr h="805406">
                <a:tc>
                  <a:txBody>
                    <a:bodyPr/>
                    <a:lstStyle/>
                    <a:p>
                      <a:pPr algn="l" fontAlgn="t"/>
                      <a:r>
                        <a:rPr lang="da-DK" sz="1100" b="1" u="none" strike="noStrike">
                          <a:effectLst/>
                        </a:rPr>
                        <a:t>P3</a:t>
                      </a:r>
                      <a:endParaRPr lang="da-DK" sz="1100" b="1" i="0" u="none" strike="noStrike">
                        <a:solidFill>
                          <a:srgbClr val="000000"/>
                        </a:solidFill>
                        <a:effectLst/>
                        <a:latin typeface="Times New Roman" panose="02020603050405020304" pitchFamily="18"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a-DK" sz="1100" b="1" u="none" strike="noStrike" kern="1200" dirty="0">
                          <a:solidFill>
                            <a:schemeClr val="dk1"/>
                          </a:solidFill>
                          <a:effectLst/>
                          <a:latin typeface="+mn-lt"/>
                          <a:ea typeface="+mn-ea"/>
                          <a:cs typeface="+mn-cs"/>
                        </a:rPr>
                        <a:t>Pool 1</a:t>
                      </a:r>
                    </a:p>
                    <a:p>
                      <a:pPr algn="l" fontAlgn="t"/>
                      <a:endParaRPr lang="en-US"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en-US" sz="1100" b="1" u="none" strike="noStrike" dirty="0">
                          <a:effectLst/>
                        </a:rPr>
                        <a:t>Design for Disassembly</a:t>
                      </a:r>
                      <a:endParaRPr lang="en-US"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en-US" sz="1100" dirty="0"/>
                        <a:t>The design for disassembly project using 3D modelling design technology and advanced robotic technology simulation aims to 1) optimize existing products degree of recyclability and 2) to develop advanced robotic technology for reversed engineering as a valuable tool for automation processes in preparing manufacturing companies using plastic for material recovery and circularity.</a:t>
                      </a:r>
                    </a:p>
                    <a:p>
                      <a:pPr algn="l" fontAlgn="t"/>
                      <a:endParaRPr lang="da-DK" sz="1100" u="none" strike="noStrike" kern="1200" dirty="0">
                        <a:solidFill>
                          <a:schemeClr val="dk1"/>
                        </a:solidFill>
                        <a:effectLst/>
                        <a:latin typeface="+mn-lt"/>
                        <a:ea typeface="+mn-ea"/>
                        <a:cs typeface="+mn-cs"/>
                      </a:endParaRPr>
                    </a:p>
                  </a:txBody>
                  <a:tcPr marL="9525" marR="9525" marT="9525" marB="0"/>
                </a:tc>
                <a:tc>
                  <a:txBody>
                    <a:bodyPr/>
                    <a:lstStyle/>
                    <a:p>
                      <a:pPr algn="l" fontAlgn="t"/>
                      <a:r>
                        <a:rPr lang="da-DK" sz="1100" u="none" strike="noStrike" dirty="0">
                          <a:effectLst/>
                        </a:rPr>
                        <a:t>University of Southern Denmark, Lykke Margot Ricard</a:t>
                      </a:r>
                      <a:endParaRPr lang="da-DK" sz="11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032036192"/>
                  </a:ext>
                </a:extLst>
              </a:tr>
              <a:tr h="880927">
                <a:tc>
                  <a:txBody>
                    <a:bodyPr/>
                    <a:lstStyle/>
                    <a:p>
                      <a:pPr algn="l" fontAlgn="t"/>
                      <a:r>
                        <a:rPr lang="da-DK" sz="1100" b="1" u="none" strike="noStrike">
                          <a:effectLst/>
                        </a:rPr>
                        <a:t>P4</a:t>
                      </a:r>
                      <a:endParaRPr lang="da-DK" sz="1100" b="1" i="0" u="none" strike="noStrike">
                        <a:solidFill>
                          <a:srgbClr val="000000"/>
                        </a:solidFill>
                        <a:effectLst/>
                        <a:latin typeface="Times New Roman" panose="02020603050405020304" pitchFamily="18" charset="0"/>
                      </a:endParaRP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da-DK" sz="1100" b="1" u="none" strike="noStrike" kern="1200" dirty="0">
                          <a:solidFill>
                            <a:schemeClr val="dk1"/>
                          </a:solidFill>
                          <a:effectLst/>
                          <a:latin typeface="+mn-lt"/>
                          <a:ea typeface="+mn-ea"/>
                          <a:cs typeface="+mn-cs"/>
                        </a:rPr>
                        <a:t>Pool 1</a:t>
                      </a:r>
                    </a:p>
                    <a:p>
                      <a:pPr algn="l" fontAlgn="t"/>
                      <a:endParaRPr lang="da-DK"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da-DK" sz="1100" b="1" u="none" strike="noStrike" dirty="0">
                          <a:effectLst/>
                        </a:rPr>
                        <a:t>PETfection</a:t>
                      </a:r>
                      <a:endParaRPr lang="da-DK"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en-US" sz="1100" dirty="0"/>
                        <a:t>The vision of the </a:t>
                      </a:r>
                      <a:r>
                        <a:rPr lang="en-US" sz="1100" dirty="0" err="1"/>
                        <a:t>PETfection</a:t>
                      </a:r>
                      <a:r>
                        <a:rPr lang="en-US" sz="1100" dirty="0"/>
                        <a:t> project is to demonstrate viable, circular value chains and implementation pathways for recycling of household waste plastics, and that such implementation can substantially support the Danish recycling requirements and CO2 reduction targets.</a:t>
                      </a:r>
                      <a:endParaRPr lang="da-DK"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da-DK" sz="1100" u="none" strike="noStrike" dirty="0">
                          <a:effectLst/>
                        </a:rPr>
                        <a:t>Aalborg University, Thomas Helmer Pedersen</a:t>
                      </a:r>
                      <a:endParaRPr lang="da-DK" sz="11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1346791577"/>
                  </a:ext>
                </a:extLst>
              </a:tr>
              <a:tr h="251052">
                <a:tc>
                  <a:txBody>
                    <a:bodyPr/>
                    <a:lstStyle/>
                    <a:p>
                      <a:pPr algn="l" fontAlgn="b"/>
                      <a:r>
                        <a:rPr lang="da-DK" sz="1100" b="1" u="none" strike="noStrike" dirty="0">
                          <a:effectLst/>
                        </a:rPr>
                        <a:t>P5</a:t>
                      </a:r>
                      <a:endParaRPr lang="da-DK" sz="1100" b="1" i="0" u="none" strike="noStrike" dirty="0">
                        <a:solidFill>
                          <a:srgbClr val="000000"/>
                        </a:solidFill>
                        <a:effectLst/>
                        <a:latin typeface="Times New Roman" panose="02020603050405020304" pitchFamily="18" charset="0"/>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100" b="1" u="none" strike="noStrike" kern="1200" dirty="0">
                          <a:solidFill>
                            <a:schemeClr val="dk1"/>
                          </a:solidFill>
                          <a:effectLst/>
                          <a:latin typeface="+mn-lt"/>
                          <a:ea typeface="+mn-ea"/>
                          <a:cs typeface="+mn-cs"/>
                        </a:rPr>
                        <a:t>Pool 1</a:t>
                      </a:r>
                    </a:p>
                    <a:p>
                      <a:pPr algn="l" fontAlgn="b"/>
                      <a:endParaRPr lang="en-US"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b"/>
                      <a:r>
                        <a:rPr lang="en-US" sz="1100" b="1" u="none" strike="noStrike" dirty="0">
                          <a:effectLst/>
                        </a:rPr>
                        <a:t>Circularity of Industrial Thermoplastic for high quality recycling</a:t>
                      </a:r>
                      <a:endParaRPr lang="en-US" sz="1100" b="1"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ctr"/>
                      <a:r>
                        <a:rPr lang="en-US" sz="1100" dirty="0"/>
                        <a:t>The vision of the project is to enable companies to use recycled plastics in their products to the highest possible value application preferably in own products. If this is not possible, the composition of the companies will enable flow of material form one company using e.g. medical grade plastic to another company using e.g. cosmetic grade plastic. Thus, demonstrating ecosystems for plastic recycling at the highest possible level.</a:t>
                      </a:r>
                    </a:p>
                    <a:p>
                      <a:pPr algn="l" fontAlgn="ctr"/>
                      <a:endParaRPr lang="da-DK"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ctr"/>
                      <a:r>
                        <a:rPr lang="da-DK" sz="1100" u="none" strike="noStrike" dirty="0">
                          <a:effectLst/>
                        </a:rPr>
                        <a:t>Danish </a:t>
                      </a:r>
                      <a:r>
                        <a:rPr lang="da-DK" sz="1100" u="none" strike="noStrike" dirty="0" err="1">
                          <a:effectLst/>
                        </a:rPr>
                        <a:t>Technological</a:t>
                      </a:r>
                      <a:r>
                        <a:rPr lang="da-DK" sz="1100" u="none" strike="noStrike" dirty="0">
                          <a:effectLst/>
                        </a:rPr>
                        <a:t> Institute</a:t>
                      </a:r>
                      <a:r>
                        <a:rPr lang="da-DK" sz="1100" u="none" strike="noStrike" kern="1200" dirty="0">
                          <a:solidFill>
                            <a:schemeClr val="dk1"/>
                          </a:solidFill>
                          <a:effectLst/>
                          <a:latin typeface="+mn-lt"/>
                          <a:ea typeface="+mn-ea"/>
                          <a:cs typeface="+mn-cs"/>
                        </a:rPr>
                        <a:t>, Line Rold Tousgaard</a:t>
                      </a:r>
                    </a:p>
                  </a:txBody>
                  <a:tcPr marL="9525" marR="9525" marT="9525" marB="0"/>
                </a:tc>
                <a:extLst>
                  <a:ext uri="{0D108BD9-81ED-4DB2-BD59-A6C34878D82A}">
                    <a16:rowId xmlns:a16="http://schemas.microsoft.com/office/drawing/2014/main" val="3114245201"/>
                  </a:ext>
                </a:extLst>
              </a:tr>
              <a:tr h="251052">
                <a:tc>
                  <a:txBody>
                    <a:bodyPr/>
                    <a:lstStyle/>
                    <a:p>
                      <a:pPr algn="l" fontAlgn="b"/>
                      <a:r>
                        <a:rPr lang="da-DK" sz="1100" b="1" u="none" strike="noStrike" kern="1200" dirty="0">
                          <a:solidFill>
                            <a:schemeClr val="dk1"/>
                          </a:solidFill>
                          <a:effectLst/>
                          <a:latin typeface="+mn-lt"/>
                          <a:ea typeface="+mn-ea"/>
                          <a:cs typeface="+mn-cs"/>
                        </a:rPr>
                        <a:t>P6</a:t>
                      </a:r>
                    </a:p>
                  </a:txBody>
                  <a:tcPr marL="9525" marR="9525" marT="9525" marB="0"/>
                </a:tc>
                <a:tc>
                  <a:txBody>
                    <a:bodyPr/>
                    <a:lstStyle/>
                    <a:p>
                      <a:pPr algn="l" fontAlgn="b"/>
                      <a:r>
                        <a:rPr lang="en-US" sz="1100" b="1" u="none" strike="noStrike" kern="1200" dirty="0">
                          <a:solidFill>
                            <a:schemeClr val="dk1"/>
                          </a:solidFill>
                          <a:effectLst/>
                          <a:latin typeface="+mn-lt"/>
                          <a:ea typeface="+mn-ea"/>
                          <a:cs typeface="+mn-cs"/>
                        </a:rPr>
                        <a:t>Pool 2</a:t>
                      </a:r>
                    </a:p>
                  </a:txBody>
                  <a:tcPr marL="9525" marR="9525" marT="9525" marB="0"/>
                </a:tc>
                <a:tc>
                  <a:txBody>
                    <a:bodyPr/>
                    <a:lstStyle/>
                    <a:p>
                      <a:pPr algn="l" fontAlgn="b"/>
                      <a:r>
                        <a:rPr lang="en-US" sz="1100" b="1" u="none" strike="noStrike" kern="1200" dirty="0">
                          <a:solidFill>
                            <a:schemeClr val="dk1"/>
                          </a:solidFill>
                          <a:effectLst/>
                          <a:latin typeface="+mn-lt"/>
                          <a:ea typeface="+mn-ea"/>
                          <a:cs typeface="+mn-cs"/>
                        </a:rPr>
                        <a:t>Diaper system</a:t>
                      </a:r>
                    </a:p>
                  </a:txBody>
                  <a:tcPr marL="9525" marR="9525" marT="9525" marB="0"/>
                </a:tc>
                <a:tc>
                  <a:txBody>
                    <a:bodyPr/>
                    <a:lstStyle/>
                    <a:p>
                      <a:pPr algn="l" fontAlgn="ctr"/>
                      <a:r>
                        <a:rPr lang="da-DK" sz="1100" b="0" i="0" u="none" strike="noStrike" dirty="0">
                          <a:solidFill>
                            <a:srgbClr val="000000"/>
                          </a:solidFill>
                          <a:effectLst/>
                          <a:latin typeface="Times New Roman" panose="02020603050405020304" pitchFamily="18" charset="0"/>
                        </a:rPr>
                        <a:t>T</a:t>
                      </a:r>
                      <a:r>
                        <a:rPr lang="en-US" sz="1100" b="0" i="0" u="none" strike="noStrike" dirty="0">
                          <a:solidFill>
                            <a:srgbClr val="000000"/>
                          </a:solidFill>
                          <a:effectLst/>
                          <a:latin typeface="Times New Roman" panose="02020603050405020304" pitchFamily="18" charset="0"/>
                        </a:rPr>
                        <a:t>he diaper consumption accounts for approximately 100,000 tons of CO2-equivalent emissions in production and disposal. Despite the existence of technical solutions, such as hybrid diapers (which include a reusable part and disposable inserts), their usage remains insignificant in both public/private care institutions and households</a:t>
                      </a:r>
                      <a:endParaRPr lang="da-DK" sz="1100" b="0" i="0" u="none" strike="noStrike" dirty="0">
                        <a:solidFill>
                          <a:srgbClr val="000000"/>
                        </a:solidFill>
                        <a:effectLst/>
                        <a:latin typeface="Times New Roman" panose="02020603050405020304" pitchFamily="18" charset="0"/>
                      </a:endParaRPr>
                    </a:p>
                  </a:txBody>
                  <a:tcPr marL="9525" marR="9525" marT="9525" marB="0"/>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a-DK" sz="1100" u="none" strike="noStrike" dirty="0">
                          <a:effectLst/>
                        </a:rPr>
                        <a:t>University of Southern Denmark, Ciprian Cimpan</a:t>
                      </a:r>
                      <a:endParaRPr lang="da-DK" sz="1100" b="0" i="0" u="none" strike="noStrike" dirty="0">
                        <a:solidFill>
                          <a:srgbClr val="000000"/>
                        </a:solidFill>
                        <a:effectLst/>
                        <a:latin typeface="Times New Roman" panose="02020603050405020304" pitchFamily="18" charset="0"/>
                      </a:endParaRPr>
                    </a:p>
                    <a:p>
                      <a:pPr algn="l" fontAlgn="ctr"/>
                      <a:endParaRPr lang="da-DK" sz="11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3934499339"/>
                  </a:ext>
                </a:extLst>
              </a:tr>
            </a:tbl>
          </a:graphicData>
        </a:graphic>
      </p:graphicFrame>
      <p:pic>
        <p:nvPicPr>
          <p:cNvPr id="13" name="Billede 12">
            <a:extLst>
              <a:ext uri="{FF2B5EF4-FFF2-40B4-BE49-F238E27FC236}">
                <a16:creationId xmlns:a16="http://schemas.microsoft.com/office/drawing/2014/main" id="{86F2BC43-E339-F443-8C71-FF6113C70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0740" y="56200"/>
            <a:ext cx="2054782" cy="642119"/>
          </a:xfrm>
          <a:prstGeom prst="rect">
            <a:avLst/>
          </a:prstGeom>
        </p:spPr>
      </p:pic>
      <p:sp>
        <p:nvSpPr>
          <p:cNvPr id="5" name="Tekstfelt 28">
            <a:extLst>
              <a:ext uri="{FF2B5EF4-FFF2-40B4-BE49-F238E27FC236}">
                <a16:creationId xmlns:a16="http://schemas.microsoft.com/office/drawing/2014/main" id="{B3A3DD76-4986-0B16-6756-1BCD263CD433}"/>
              </a:ext>
            </a:extLst>
          </p:cNvPr>
          <p:cNvSpPr txBox="1"/>
          <p:nvPr/>
        </p:nvSpPr>
        <p:spPr>
          <a:xfrm>
            <a:off x="3397330" y="504420"/>
            <a:ext cx="5850442" cy="387798"/>
          </a:xfrm>
          <a:prstGeom prst="rect">
            <a:avLst/>
          </a:prstGeom>
        </p:spPr>
        <p:txBody>
          <a:bodyPr vert="horz" lIns="91440" tIns="45720" rIns="91440" bIns="45720" rtlCol="0" anchor="ctr">
            <a:normAutofit fontScale="92500" lnSpcReduction="20000"/>
          </a:bodyPr>
          <a:lstStyle>
            <a:lvl1pPr algn="ctr">
              <a:lnSpc>
                <a:spcPct val="90000"/>
              </a:lnSpc>
              <a:spcBef>
                <a:spcPct val="0"/>
              </a:spcBef>
              <a:buNone/>
              <a:defRPr sz="2800" b="1">
                <a:solidFill>
                  <a:srgbClr val="1E4B41"/>
                </a:solidFill>
                <a:latin typeface="Arial"/>
                <a:ea typeface="+mj-lt"/>
                <a:cs typeface="+mj-lt"/>
              </a:defRPr>
            </a:lvl1pPr>
          </a:lstStyle>
          <a:p>
            <a:r>
              <a:rPr lang="en-US" dirty="0"/>
              <a:t>Projects - Plastics</a:t>
            </a:r>
          </a:p>
        </p:txBody>
      </p:sp>
      <p:pic>
        <p:nvPicPr>
          <p:cNvPr id="6" name="Billede 5">
            <a:extLst>
              <a:ext uri="{FF2B5EF4-FFF2-40B4-BE49-F238E27FC236}">
                <a16:creationId xmlns:a16="http://schemas.microsoft.com/office/drawing/2014/main" id="{CD65B072-755C-052E-79ED-28A65004AACA}"/>
              </a:ext>
            </a:extLst>
          </p:cNvPr>
          <p:cNvPicPr>
            <a:picLocks noChangeAspect="1"/>
          </p:cNvPicPr>
          <p:nvPr/>
        </p:nvPicPr>
        <p:blipFill rotWithShape="1">
          <a:blip r:embed="rId3">
            <a:extLst>
              <a:ext uri="{28A0092B-C50C-407E-A947-70E740481C1C}">
                <a14:useLocalDpi xmlns:a14="http://schemas.microsoft.com/office/drawing/2010/main" val="0"/>
              </a:ext>
            </a:extLst>
          </a:blip>
          <a:srcRect l="21781" t="42798" r="40606" b="36518"/>
          <a:stretch/>
        </p:blipFill>
        <p:spPr>
          <a:xfrm>
            <a:off x="660913" y="234452"/>
            <a:ext cx="1675145" cy="518166"/>
          </a:xfrm>
          <a:prstGeom prst="rect">
            <a:avLst/>
          </a:prstGeom>
        </p:spPr>
      </p:pic>
    </p:spTree>
    <p:extLst>
      <p:ext uri="{BB962C8B-B14F-4D97-AF65-F5344CB8AC3E}">
        <p14:creationId xmlns:p14="http://schemas.microsoft.com/office/powerpoint/2010/main" val="280911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36BFBFCE-5738-108F-6391-35A101D641BE}"/>
              </a:ext>
            </a:extLst>
          </p:cNvPr>
          <p:cNvGraphicFramePr>
            <a:graphicFrameLocks noGrp="1"/>
          </p:cNvGraphicFramePr>
          <p:nvPr>
            <p:extLst>
              <p:ext uri="{D42A27DB-BD31-4B8C-83A1-F6EECF244321}">
                <p14:modId xmlns:p14="http://schemas.microsoft.com/office/powerpoint/2010/main" val="1779476664"/>
              </p:ext>
            </p:extLst>
          </p:nvPr>
        </p:nvGraphicFramePr>
        <p:xfrm>
          <a:off x="610393" y="1231913"/>
          <a:ext cx="11143457" cy="5455784"/>
        </p:xfrm>
        <a:graphic>
          <a:graphicData uri="http://schemas.openxmlformats.org/drawingml/2006/table">
            <a:tbl>
              <a:tblPr>
                <a:tableStyleId>{5C22544A-7EE6-4342-B048-85BDC9FD1C3A}</a:tableStyleId>
              </a:tblPr>
              <a:tblGrid>
                <a:gridCol w="333085">
                  <a:extLst>
                    <a:ext uri="{9D8B030D-6E8A-4147-A177-3AD203B41FA5}">
                      <a16:colId xmlns:a16="http://schemas.microsoft.com/office/drawing/2014/main" val="114269225"/>
                    </a:ext>
                  </a:extLst>
                </a:gridCol>
                <a:gridCol w="665065">
                  <a:extLst>
                    <a:ext uri="{9D8B030D-6E8A-4147-A177-3AD203B41FA5}">
                      <a16:colId xmlns:a16="http://schemas.microsoft.com/office/drawing/2014/main" val="3444254523"/>
                    </a:ext>
                  </a:extLst>
                </a:gridCol>
                <a:gridCol w="1535124">
                  <a:extLst>
                    <a:ext uri="{9D8B030D-6E8A-4147-A177-3AD203B41FA5}">
                      <a16:colId xmlns:a16="http://schemas.microsoft.com/office/drawing/2014/main" val="1295590700"/>
                    </a:ext>
                  </a:extLst>
                </a:gridCol>
                <a:gridCol w="7507413">
                  <a:extLst>
                    <a:ext uri="{9D8B030D-6E8A-4147-A177-3AD203B41FA5}">
                      <a16:colId xmlns:a16="http://schemas.microsoft.com/office/drawing/2014/main" val="3638248685"/>
                    </a:ext>
                  </a:extLst>
                </a:gridCol>
                <a:gridCol w="1102770">
                  <a:extLst>
                    <a:ext uri="{9D8B030D-6E8A-4147-A177-3AD203B41FA5}">
                      <a16:colId xmlns:a16="http://schemas.microsoft.com/office/drawing/2014/main" val="3837116917"/>
                    </a:ext>
                  </a:extLst>
                </a:gridCol>
              </a:tblGrid>
              <a:tr h="251052">
                <a:tc>
                  <a:txBody>
                    <a:bodyPr/>
                    <a:lstStyle/>
                    <a:p>
                      <a:pPr algn="l" fontAlgn="b"/>
                      <a:r>
                        <a:rPr lang="da-DK" sz="1100" b="1" kern="1200" dirty="0">
                          <a:solidFill>
                            <a:schemeClr val="dk1"/>
                          </a:solidFill>
                          <a:latin typeface="+mn-lt"/>
                          <a:ea typeface="+mn-ea"/>
                          <a:cs typeface="+mn-cs"/>
                        </a:rPr>
                        <a:t>ABR</a:t>
                      </a:r>
                    </a:p>
                  </a:txBody>
                  <a:tcPr marL="9525" marR="9525" marT="9525" marB="0">
                    <a:solidFill>
                      <a:schemeClr val="bg1">
                        <a:lumMod val="65000"/>
                      </a:schemeClr>
                    </a:solidFill>
                  </a:tcPr>
                </a:tc>
                <a:tc>
                  <a:txBody>
                    <a:bodyPr/>
                    <a:lstStyle/>
                    <a:p>
                      <a:pPr algn="l" fontAlgn="b"/>
                      <a:r>
                        <a:rPr lang="da-DK" sz="1100" b="1" kern="1200" dirty="0">
                          <a:solidFill>
                            <a:schemeClr val="dk1"/>
                          </a:solidFill>
                          <a:latin typeface="+mn-lt"/>
                          <a:ea typeface="+mn-ea"/>
                          <a:cs typeface="+mn-cs"/>
                        </a:rPr>
                        <a:t>Pool </a:t>
                      </a:r>
                    </a:p>
                  </a:txBody>
                  <a:tcPr marL="9525" marR="9525" marT="9525" marB="0">
                    <a:solidFill>
                      <a:schemeClr val="bg1">
                        <a:lumMod val="65000"/>
                      </a:schemeClr>
                    </a:solidFill>
                  </a:tcPr>
                </a:tc>
                <a:tc>
                  <a:txBody>
                    <a:bodyPr/>
                    <a:lstStyle/>
                    <a:p>
                      <a:pPr algn="l" fontAlgn="b"/>
                      <a:r>
                        <a:rPr lang="da-DK" sz="1100" b="1" kern="1200" dirty="0">
                          <a:solidFill>
                            <a:schemeClr val="dk1"/>
                          </a:solidFill>
                          <a:latin typeface="+mn-lt"/>
                          <a:ea typeface="+mn-ea"/>
                          <a:cs typeface="+mn-cs"/>
                        </a:rPr>
                        <a:t>Project Name </a:t>
                      </a:r>
                    </a:p>
                  </a:txBody>
                  <a:tcPr marL="9525" marR="9525" marT="9525" marB="0">
                    <a:solidFill>
                      <a:schemeClr val="bg1">
                        <a:lumMod val="65000"/>
                      </a:schemeClr>
                    </a:solidFill>
                  </a:tcPr>
                </a:tc>
                <a:tc>
                  <a:txBody>
                    <a:bodyPr/>
                    <a:lstStyle/>
                    <a:p>
                      <a:pPr algn="l" fontAlgn="ctr"/>
                      <a:r>
                        <a:rPr lang="da-DK" sz="1100" b="1" kern="1200" dirty="0">
                          <a:solidFill>
                            <a:schemeClr val="dk1"/>
                          </a:solidFill>
                          <a:latin typeface="+mn-lt"/>
                          <a:ea typeface="+mn-ea"/>
                          <a:cs typeface="+mn-cs"/>
                        </a:rPr>
                        <a:t> Short description</a:t>
                      </a:r>
                    </a:p>
                  </a:txBody>
                  <a:tcPr marL="9525" marR="9525" marT="9525" marB="0">
                    <a:solidFill>
                      <a:schemeClr val="bg1">
                        <a:lumMod val="65000"/>
                      </a:schemeClr>
                    </a:solidFill>
                  </a:tcPr>
                </a:tc>
                <a:tc>
                  <a:txBody>
                    <a:bodyPr/>
                    <a:lstStyle/>
                    <a:p>
                      <a:pPr algn="l" fontAlgn="ctr"/>
                      <a:r>
                        <a:rPr lang="da-DK" sz="1100" b="1" kern="1200" dirty="0">
                          <a:solidFill>
                            <a:schemeClr val="dk1"/>
                          </a:solidFill>
                          <a:latin typeface="+mn-lt"/>
                          <a:ea typeface="+mn-ea"/>
                          <a:cs typeface="+mn-cs"/>
                        </a:rPr>
                        <a:t>Project Lead</a:t>
                      </a:r>
                    </a:p>
                  </a:txBody>
                  <a:tcPr marL="9525" marR="9525" marT="9525" marB="0">
                    <a:solidFill>
                      <a:schemeClr val="bg1">
                        <a:lumMod val="65000"/>
                      </a:schemeClr>
                    </a:solidFill>
                  </a:tcPr>
                </a:tc>
                <a:extLst>
                  <a:ext uri="{0D108BD9-81ED-4DB2-BD59-A6C34878D82A}">
                    <a16:rowId xmlns:a16="http://schemas.microsoft.com/office/drawing/2014/main" val="3194249744"/>
                  </a:ext>
                </a:extLst>
              </a:tr>
              <a:tr h="810985">
                <a:tc>
                  <a:txBody>
                    <a:bodyPr/>
                    <a:lstStyle/>
                    <a:p>
                      <a:pPr algn="l" fontAlgn="b"/>
                      <a:r>
                        <a:rPr lang="da-DK" sz="1100" b="1" kern="1200">
                          <a:solidFill>
                            <a:schemeClr val="dk1"/>
                          </a:solidFill>
                          <a:latin typeface="+mn-lt"/>
                          <a:ea typeface="+mn-ea"/>
                          <a:cs typeface="+mn-cs"/>
                        </a:rPr>
                        <a:t>C1</a:t>
                      </a:r>
                    </a:p>
                  </a:txBody>
                  <a:tcPr marL="9525" marR="9525" marT="9525" marB="0"/>
                </a:tc>
                <a:tc>
                  <a:txBody>
                    <a:bodyPr/>
                    <a:lstStyle/>
                    <a:p>
                      <a:pPr algn="l" fontAlgn="b"/>
                      <a:r>
                        <a:rPr lang="en-US" sz="1100" b="1" kern="1200" dirty="0">
                          <a:solidFill>
                            <a:schemeClr val="dk1"/>
                          </a:solidFill>
                          <a:latin typeface="+mn-lt"/>
                          <a:ea typeface="+mn-ea"/>
                          <a:cs typeface="+mn-cs"/>
                        </a:rPr>
                        <a:t>Pool 1</a:t>
                      </a:r>
                    </a:p>
                  </a:txBody>
                  <a:tcPr marL="9525" marR="9525" marT="9525" marB="0"/>
                </a:tc>
                <a:tc>
                  <a:txBody>
                    <a:bodyPr/>
                    <a:lstStyle/>
                    <a:p>
                      <a:pPr algn="l" fontAlgn="b"/>
                      <a:r>
                        <a:rPr lang="en-US" sz="1100" b="1" kern="1200" dirty="0">
                          <a:solidFill>
                            <a:schemeClr val="dk1"/>
                          </a:solidFill>
                          <a:latin typeface="+mn-lt"/>
                          <a:ea typeface="+mn-ea"/>
                          <a:cs typeface="+mn-cs"/>
                        </a:rPr>
                        <a:t>Sorting plastic and textiles using AI driven sensing solutions</a:t>
                      </a:r>
                    </a:p>
                  </a:txBody>
                  <a:tcPr marL="9525" marR="9525" marT="9525" marB="0"/>
                </a:tc>
                <a:tc>
                  <a:txBody>
                    <a:bodyPr/>
                    <a:lstStyle/>
                    <a:p>
                      <a:r>
                        <a:rPr lang="en-US" sz="1100" dirty="0"/>
                        <a:t>The goal of this project is to design a system that is capable of efficient sorting of plastic and textiles with different degrees of contamination. The system will hence allow plastic and textiles on the same sorting line. We thereby impose fewer constraints on the required source separation beforehand.</a:t>
                      </a:r>
                      <a:endParaRPr lang="da-DK" sz="1100" kern="1200" dirty="0">
                        <a:solidFill>
                          <a:schemeClr val="dk1"/>
                        </a:solidFill>
                        <a:latin typeface="+mn-lt"/>
                        <a:ea typeface="+mn-ea"/>
                        <a:cs typeface="+mn-cs"/>
                      </a:endParaRPr>
                    </a:p>
                  </a:txBody>
                  <a:tcPr marL="9525" marR="9525" marT="9525" marB="0"/>
                </a:tc>
                <a:tc>
                  <a:txBody>
                    <a:bodyPr/>
                    <a:lstStyle/>
                    <a:p>
                      <a:pPr algn="l" fontAlgn="ctr"/>
                      <a:r>
                        <a:rPr lang="da-DK" sz="1100" kern="1200" dirty="0">
                          <a:solidFill>
                            <a:schemeClr val="dk1"/>
                          </a:solidFill>
                          <a:latin typeface="+mn-lt"/>
                          <a:ea typeface="+mn-ea"/>
                          <a:cs typeface="+mn-cs"/>
                        </a:rPr>
                        <a:t>University of Southern Denmark, Henrik Gordon Petersen</a:t>
                      </a:r>
                    </a:p>
                  </a:txBody>
                  <a:tcPr marL="9525" marR="9525" marT="9525" marB="0"/>
                </a:tc>
                <a:extLst>
                  <a:ext uri="{0D108BD9-81ED-4DB2-BD59-A6C34878D82A}">
                    <a16:rowId xmlns:a16="http://schemas.microsoft.com/office/drawing/2014/main" val="2548865307"/>
                  </a:ext>
                </a:extLst>
              </a:tr>
              <a:tr h="719352">
                <a:tc>
                  <a:txBody>
                    <a:bodyPr/>
                    <a:lstStyle/>
                    <a:p>
                      <a:pPr algn="l" fontAlgn="b"/>
                      <a:r>
                        <a:rPr lang="da-DK" sz="1100" b="1" kern="1200">
                          <a:solidFill>
                            <a:schemeClr val="dk1"/>
                          </a:solidFill>
                          <a:latin typeface="+mn-lt"/>
                          <a:ea typeface="+mn-ea"/>
                          <a:cs typeface="+mn-cs"/>
                        </a:rPr>
                        <a:t>C2</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1</a:t>
                      </a:r>
                    </a:p>
                    <a:p>
                      <a:pPr algn="l" fontAlgn="b"/>
                      <a:endParaRPr lang="en-US" sz="1100" b="1" kern="1200" dirty="0">
                        <a:solidFill>
                          <a:schemeClr val="dk1"/>
                        </a:solidFill>
                        <a:latin typeface="+mn-lt"/>
                        <a:ea typeface="+mn-ea"/>
                        <a:cs typeface="+mn-cs"/>
                      </a:endParaRPr>
                    </a:p>
                  </a:txBody>
                  <a:tcPr marL="9525" marR="9525" marT="9525" marB="0"/>
                </a:tc>
                <a:tc>
                  <a:txBody>
                    <a:bodyPr/>
                    <a:lstStyle/>
                    <a:p>
                      <a:pPr algn="l" fontAlgn="b"/>
                      <a:r>
                        <a:rPr lang="en-US" sz="1100" b="1" kern="1200" dirty="0">
                          <a:solidFill>
                            <a:schemeClr val="dk1"/>
                          </a:solidFill>
                          <a:latin typeface="+mn-lt"/>
                          <a:ea typeface="+mn-ea"/>
                          <a:cs typeface="+mn-cs"/>
                        </a:rPr>
                        <a:t>Circularity of plastics and textiles in the healthcare sector (CircleHealth)</a:t>
                      </a:r>
                    </a:p>
                  </a:txBody>
                  <a:tcPr marL="9525" marR="9525" marT="9525" marB="0"/>
                </a:tc>
                <a:tc>
                  <a:txBody>
                    <a:bodyPr/>
                    <a:lstStyle/>
                    <a:p>
                      <a:r>
                        <a:rPr lang="en-US" sz="1100" kern="1200" dirty="0">
                          <a:solidFill>
                            <a:schemeClr val="dk1"/>
                          </a:solidFill>
                          <a:latin typeface="+mn-lt"/>
                          <a:ea typeface="+mn-ea"/>
                          <a:cs typeface="+mn-cs"/>
                        </a:rPr>
                        <a:t>Initial steps for reducing use of virgin plastics and textiles resources and promoting circularity have been taken at front runner hospitals, but no organized or systematic efforts have been made until now. Circular public </a:t>
                      </a:r>
                    </a:p>
                    <a:p>
                      <a:r>
                        <a:rPr lang="en-US" sz="1100" kern="1200" dirty="0">
                          <a:solidFill>
                            <a:schemeClr val="dk1"/>
                          </a:solidFill>
                          <a:latin typeface="+mn-lt"/>
                          <a:ea typeface="+mn-ea"/>
                          <a:cs typeface="+mn-cs"/>
                        </a:rPr>
                        <a:t>procurement is very immature and 6% of </a:t>
                      </a:r>
                      <a:r>
                        <a:rPr lang="en-US" sz="1100" kern="1200" dirty="0" err="1">
                          <a:solidFill>
                            <a:schemeClr val="dk1"/>
                          </a:solidFill>
                          <a:latin typeface="+mn-lt"/>
                          <a:ea typeface="+mn-ea"/>
                          <a:cs typeface="+mn-cs"/>
                        </a:rPr>
                        <a:t>Denmarks</a:t>
                      </a:r>
                      <a:r>
                        <a:rPr lang="en-US" sz="1100" kern="1200" dirty="0">
                          <a:solidFill>
                            <a:schemeClr val="dk1"/>
                          </a:solidFill>
                          <a:latin typeface="+mn-lt"/>
                          <a:ea typeface="+mn-ea"/>
                          <a:cs typeface="+mn-cs"/>
                        </a:rPr>
                        <a:t> GHG emissions currently derive from the healthcare sector. The project aims to map and analyze plastic and textile flows within the healthcare value chain, with the objective of proposing initiatives across the value chains for minimizing the CO2 emissions from the flow of materials.</a:t>
                      </a:r>
                    </a:p>
                    <a:p>
                      <a:endParaRPr lang="da-DK" sz="800" kern="1200" dirty="0">
                        <a:solidFill>
                          <a:schemeClr val="dk1"/>
                        </a:solidFill>
                        <a:latin typeface="+mn-lt"/>
                        <a:ea typeface="+mn-ea"/>
                        <a:cs typeface="+mn-cs"/>
                      </a:endParaRPr>
                    </a:p>
                  </a:txBody>
                  <a:tcPr marL="9525" marR="9525" marT="9525" marB="0"/>
                </a:tc>
                <a:tc>
                  <a:txBody>
                    <a:bodyPr/>
                    <a:lstStyle/>
                    <a:p>
                      <a:pPr algn="l" fontAlgn="ctr"/>
                      <a:r>
                        <a:rPr lang="da-DK" sz="1100" kern="1200" dirty="0">
                          <a:solidFill>
                            <a:schemeClr val="dk1"/>
                          </a:solidFill>
                          <a:latin typeface="+mn-lt"/>
                          <a:ea typeface="+mn-ea"/>
                          <a:cs typeface="+mn-cs"/>
                        </a:rPr>
                        <a:t>Roskilde University, Kristian Syberg</a:t>
                      </a:r>
                    </a:p>
                  </a:txBody>
                  <a:tcPr marL="9525" marR="9525" marT="9525" marB="0"/>
                </a:tc>
                <a:extLst>
                  <a:ext uri="{0D108BD9-81ED-4DB2-BD59-A6C34878D82A}">
                    <a16:rowId xmlns:a16="http://schemas.microsoft.com/office/drawing/2014/main" val="827381183"/>
                  </a:ext>
                </a:extLst>
              </a:tr>
              <a:tr h="805406">
                <a:tc>
                  <a:txBody>
                    <a:bodyPr/>
                    <a:lstStyle/>
                    <a:p>
                      <a:pPr algn="l" fontAlgn="b"/>
                      <a:r>
                        <a:rPr lang="da-DK" sz="1100" b="1" kern="1200">
                          <a:solidFill>
                            <a:schemeClr val="dk1"/>
                          </a:solidFill>
                          <a:latin typeface="+mn-lt"/>
                          <a:ea typeface="+mn-ea"/>
                          <a:cs typeface="+mn-cs"/>
                        </a:rPr>
                        <a:t>C3</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1</a:t>
                      </a:r>
                    </a:p>
                    <a:p>
                      <a:pPr algn="l" fontAlgn="b"/>
                      <a:endParaRPr lang="en-US" sz="1100" b="1" kern="1200" dirty="0">
                        <a:solidFill>
                          <a:schemeClr val="dk1"/>
                        </a:solidFill>
                        <a:latin typeface="+mn-lt"/>
                        <a:ea typeface="+mn-ea"/>
                        <a:cs typeface="+mn-cs"/>
                      </a:endParaRPr>
                    </a:p>
                  </a:txBody>
                  <a:tcPr marL="9525" marR="9525" marT="9525" marB="0"/>
                </a:tc>
                <a:tc>
                  <a:txBody>
                    <a:bodyPr/>
                    <a:lstStyle/>
                    <a:p>
                      <a:pPr algn="l" fontAlgn="b"/>
                      <a:r>
                        <a:rPr lang="en-US" sz="1100" b="1" kern="1200" dirty="0">
                          <a:solidFill>
                            <a:schemeClr val="dk1"/>
                          </a:solidFill>
                          <a:latin typeface="+mn-lt"/>
                          <a:ea typeface="+mn-ea"/>
                          <a:cs typeface="+mn-cs"/>
                        </a:rPr>
                        <a:t>Mattresses – Reuse and Recycle Systems, a pilot to scale (M-RRS)</a:t>
                      </a:r>
                    </a:p>
                  </a:txBody>
                  <a:tcPr marL="9525" marR="9525" marT="9525" marB="0"/>
                </a:tc>
                <a:tc>
                  <a:txBody>
                    <a:bodyPr/>
                    <a:lstStyle/>
                    <a:p>
                      <a:pPr marL="0" marR="0" lvl="0" indent="0" algn="l" defTabSz="914130" rtl="0" eaLnBrk="1" fontAlgn="auto" latinLnBrk="0" hangingPunct="1">
                        <a:lnSpc>
                          <a:spcPct val="100000"/>
                        </a:lnSpc>
                        <a:spcBef>
                          <a:spcPts val="0"/>
                        </a:spcBef>
                        <a:spcAft>
                          <a:spcPts val="0"/>
                        </a:spcAft>
                        <a:buClrTx/>
                        <a:buSzTx/>
                        <a:buFontTx/>
                        <a:buNone/>
                        <a:tabLst/>
                        <a:defRPr/>
                      </a:pPr>
                      <a:r>
                        <a:rPr lang="en-US" sz="1100" dirty="0"/>
                        <a:t>The project develops new approaches for reuse and recycling of mattresses, according to the quality and recyclability of the mattresses and based on intensive stakeholder insights. The project provides essential elements enabling implementation of the reuse/recycling value-chain involving criteria for the collection system and reuse/recycling options, and quantification of environmental emissions and impacts.</a:t>
                      </a:r>
                    </a:p>
                    <a:p>
                      <a:endParaRPr lang="da-DK" sz="1100" kern="1200" dirty="0">
                        <a:solidFill>
                          <a:schemeClr val="dk1"/>
                        </a:solidFill>
                        <a:latin typeface="+mn-lt"/>
                        <a:ea typeface="+mn-ea"/>
                        <a:cs typeface="+mn-cs"/>
                      </a:endParaRPr>
                    </a:p>
                  </a:txBody>
                  <a:tcPr marL="9525" marR="9525" marT="9525" marB="0"/>
                </a:tc>
                <a:tc>
                  <a:txBody>
                    <a:bodyPr/>
                    <a:lstStyle/>
                    <a:p>
                      <a:pPr algn="l" fontAlgn="ctr"/>
                      <a:r>
                        <a:rPr lang="da-DK" sz="1100" kern="1200" dirty="0">
                          <a:solidFill>
                            <a:schemeClr val="dk1"/>
                          </a:solidFill>
                          <a:latin typeface="+mn-lt"/>
                          <a:ea typeface="+mn-ea"/>
                          <a:cs typeface="+mn-cs"/>
                        </a:rPr>
                        <a:t>Technical University of Denmark, Thomas Fruergaard Astrup</a:t>
                      </a:r>
                    </a:p>
                  </a:txBody>
                  <a:tcPr marL="9525" marR="9525" marT="9525" marB="0"/>
                </a:tc>
                <a:extLst>
                  <a:ext uri="{0D108BD9-81ED-4DB2-BD59-A6C34878D82A}">
                    <a16:rowId xmlns:a16="http://schemas.microsoft.com/office/drawing/2014/main" val="1032036192"/>
                  </a:ext>
                </a:extLst>
              </a:tr>
              <a:tr h="880927">
                <a:tc>
                  <a:txBody>
                    <a:bodyPr/>
                    <a:lstStyle/>
                    <a:p>
                      <a:pPr algn="l" fontAlgn="b"/>
                      <a:r>
                        <a:rPr lang="da-DK" sz="1100" b="1" kern="1200">
                          <a:solidFill>
                            <a:schemeClr val="dk1"/>
                          </a:solidFill>
                          <a:latin typeface="+mn-lt"/>
                          <a:ea typeface="+mn-ea"/>
                          <a:cs typeface="+mn-cs"/>
                        </a:rPr>
                        <a:t>C4</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1</a:t>
                      </a:r>
                    </a:p>
                    <a:p>
                      <a:pPr algn="l" fontAlgn="b"/>
                      <a:endParaRPr lang="en-US" sz="1100" b="1" kern="1200" dirty="0">
                        <a:solidFill>
                          <a:schemeClr val="dk1"/>
                        </a:solidFill>
                        <a:latin typeface="+mn-lt"/>
                        <a:ea typeface="+mn-ea"/>
                        <a:cs typeface="+mn-cs"/>
                      </a:endParaRPr>
                    </a:p>
                  </a:txBody>
                  <a:tcPr marL="9525" marR="9525" marT="9525" marB="0"/>
                </a:tc>
                <a:tc>
                  <a:txBody>
                    <a:bodyPr/>
                    <a:lstStyle/>
                    <a:p>
                      <a:pPr algn="l" fontAlgn="b"/>
                      <a:r>
                        <a:rPr lang="en-US" sz="1100" b="1" kern="1200" dirty="0">
                          <a:solidFill>
                            <a:schemeClr val="dk1"/>
                          </a:solidFill>
                          <a:latin typeface="+mn-lt"/>
                          <a:ea typeface="+mn-ea"/>
                          <a:cs typeface="+mn-cs"/>
                        </a:rPr>
                        <a:t>Regulation for Promotion of CE</a:t>
                      </a:r>
                    </a:p>
                  </a:txBody>
                  <a:tcPr marL="9525" marR="9525" marT="9525" marB="0"/>
                </a:tc>
                <a:tc>
                  <a:txBody>
                    <a:bodyPr/>
                    <a:lstStyle/>
                    <a:p>
                      <a:r>
                        <a:rPr lang="en-US" sz="1100" dirty="0"/>
                        <a:t>It is the ambition of the project to contribute substantially to the political efforts of establishing regulation that promotes a circular textile economy. The findings of the project will fuel into a broader, scientific-based underpinning of actual LCA measurements on textile fibers that is able to support regulation on actual full-circle fiber performance and climate impact from cradle-to-cradle. Most importantly, the project will also directly facilitate the developments of circular textile value chains with considerable effects on maintaining and expanding Danish employment along the textiles value chain.</a:t>
                      </a:r>
                    </a:p>
                    <a:p>
                      <a:r>
                        <a:rPr lang="en-US" sz="1100" dirty="0"/>
                        <a:t> </a:t>
                      </a:r>
                      <a:endParaRPr lang="da-DK" sz="1100" kern="1200" dirty="0">
                        <a:solidFill>
                          <a:schemeClr val="dk1"/>
                        </a:solidFill>
                        <a:latin typeface="+mn-lt"/>
                        <a:ea typeface="+mn-ea"/>
                        <a:cs typeface="+mn-cs"/>
                      </a:endParaRPr>
                    </a:p>
                  </a:txBody>
                  <a:tcPr marL="9525" marR="9525" marT="9525" marB="0"/>
                </a:tc>
                <a:tc>
                  <a:txBody>
                    <a:bodyPr/>
                    <a:lstStyle/>
                    <a:p>
                      <a:pPr algn="l" fontAlgn="b"/>
                      <a:r>
                        <a:rPr lang="da-DK" sz="1100" kern="1200" dirty="0">
                          <a:solidFill>
                            <a:schemeClr val="dk1"/>
                          </a:solidFill>
                          <a:latin typeface="+mn-lt"/>
                          <a:ea typeface="+mn-ea"/>
                          <a:cs typeface="+mn-cs"/>
                        </a:rPr>
                        <a:t>The Royal Danish Academy, Else Skjold </a:t>
                      </a:r>
                    </a:p>
                  </a:txBody>
                  <a:tcPr marL="9525" marR="9525" marT="9525" marB="0"/>
                </a:tc>
                <a:extLst>
                  <a:ext uri="{0D108BD9-81ED-4DB2-BD59-A6C34878D82A}">
                    <a16:rowId xmlns:a16="http://schemas.microsoft.com/office/drawing/2014/main" val="1346791577"/>
                  </a:ext>
                </a:extLst>
              </a:tr>
              <a:tr h="633368">
                <a:tc>
                  <a:txBody>
                    <a:bodyPr/>
                    <a:lstStyle/>
                    <a:p>
                      <a:pPr algn="l" fontAlgn="b"/>
                      <a:r>
                        <a:rPr lang="da-DK" sz="1100" b="1" kern="1200" dirty="0">
                          <a:solidFill>
                            <a:schemeClr val="dk1"/>
                          </a:solidFill>
                          <a:latin typeface="+mn-lt"/>
                          <a:ea typeface="+mn-ea"/>
                          <a:cs typeface="+mn-cs"/>
                        </a:rPr>
                        <a:t>C5</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2</a:t>
                      </a:r>
                    </a:p>
                    <a:p>
                      <a:pPr algn="l" fontAlgn="b"/>
                      <a:endParaRPr lang="en-US" sz="1100" b="1" kern="1200" dirty="0">
                        <a:solidFill>
                          <a:schemeClr val="dk1"/>
                        </a:solidFill>
                        <a:latin typeface="+mn-lt"/>
                        <a:ea typeface="+mn-ea"/>
                        <a:cs typeface="+mn-cs"/>
                      </a:endParaRPr>
                    </a:p>
                  </a:txBody>
                  <a:tcPr marL="9525" marR="9525" marT="9525" marB="0"/>
                </a:tc>
                <a:tc>
                  <a:txBody>
                    <a:bodyPr/>
                    <a:lstStyle/>
                    <a:p>
                      <a:pPr algn="l" fontAlgn="b"/>
                      <a:r>
                        <a:rPr lang="en-US" sz="1100" b="1" kern="1200" dirty="0">
                          <a:solidFill>
                            <a:schemeClr val="dk1"/>
                          </a:solidFill>
                          <a:latin typeface="+mn-lt"/>
                          <a:ea typeface="+mn-ea"/>
                          <a:cs typeface="+mn-cs"/>
                        </a:rPr>
                        <a:t>Change4Circularity</a:t>
                      </a:r>
                    </a:p>
                  </a:txBody>
                  <a:tcPr marL="9525" marR="9525" marT="9525" marB="0"/>
                </a:tc>
                <a:tc>
                  <a:txBody>
                    <a:bodyPr/>
                    <a:lstStyle/>
                    <a:p>
                      <a:r>
                        <a:rPr lang="da-DK" sz="1100" kern="1200" dirty="0">
                          <a:solidFill>
                            <a:schemeClr val="dk1"/>
                          </a:solidFill>
                          <a:latin typeface="+mn-lt"/>
                          <a:ea typeface="+mn-ea"/>
                          <a:cs typeface="+mn-cs"/>
                        </a:rPr>
                        <a:t>C</a:t>
                      </a:r>
                      <a:r>
                        <a:rPr lang="en-US" sz="1100" kern="1200" dirty="0">
                          <a:solidFill>
                            <a:schemeClr val="dk1"/>
                          </a:solidFill>
                          <a:latin typeface="+mn-lt"/>
                          <a:ea typeface="+mn-ea"/>
                          <a:cs typeface="+mn-cs"/>
                        </a:rPr>
                        <a:t>hange4Circularity (C4C) will collect and utilize the hitherto most comprehensive data set on plastic pollution, household sorting and management of plastics and textiles waste in Denmark. This is done in the large-scale citizen science project Mass experiment, which will engage 30.000-50.000 school students throughout the Danish realm.</a:t>
                      </a:r>
                      <a:endParaRPr lang="da-DK" sz="1100" kern="1200" dirty="0">
                        <a:solidFill>
                          <a:schemeClr val="dk1"/>
                        </a:solidFill>
                        <a:latin typeface="+mn-lt"/>
                        <a:ea typeface="+mn-ea"/>
                        <a:cs typeface="+mn-cs"/>
                      </a:endParaRP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a-DK" sz="1100" u="none" strike="noStrike" dirty="0">
                          <a:effectLst/>
                        </a:rPr>
                        <a:t>University of Southern Denmark, Lykke Margot Ricard</a:t>
                      </a:r>
                      <a:endParaRPr lang="da-DK" sz="1100" b="0"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a16="http://schemas.microsoft.com/office/drawing/2014/main" val="61609936"/>
                  </a:ext>
                </a:extLst>
              </a:tr>
              <a:tr h="880927">
                <a:tc>
                  <a:txBody>
                    <a:bodyPr/>
                    <a:lstStyle/>
                    <a:p>
                      <a:pPr algn="l" fontAlgn="b"/>
                      <a:r>
                        <a:rPr lang="da-DK" sz="1100" b="1" kern="1200" dirty="0">
                          <a:solidFill>
                            <a:schemeClr val="dk1"/>
                          </a:solidFill>
                          <a:latin typeface="+mn-lt"/>
                          <a:ea typeface="+mn-ea"/>
                          <a:cs typeface="+mn-cs"/>
                        </a:rPr>
                        <a:t>C6</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2</a:t>
                      </a:r>
                    </a:p>
                    <a:p>
                      <a:pPr algn="l" fontAlgn="b"/>
                      <a:endParaRPr lang="en-US" sz="1100" b="1" kern="1200" dirty="0">
                        <a:solidFill>
                          <a:schemeClr val="dk1"/>
                        </a:solidFill>
                        <a:latin typeface="+mn-lt"/>
                        <a:ea typeface="+mn-ea"/>
                        <a:cs typeface="+mn-cs"/>
                      </a:endParaRPr>
                    </a:p>
                  </a:txBody>
                  <a:tcPr marL="9525" marR="9525" marT="9525" marB="0"/>
                </a:tc>
                <a:tc>
                  <a:txBody>
                    <a:bodyPr/>
                    <a:lstStyle/>
                    <a:p>
                      <a:pPr algn="l" fontAlgn="b"/>
                      <a:r>
                        <a:rPr lang="en-US" sz="1100" b="1" kern="1200" dirty="0">
                          <a:solidFill>
                            <a:schemeClr val="dk1"/>
                          </a:solidFill>
                          <a:latin typeface="+mn-lt"/>
                          <a:ea typeface="+mn-ea"/>
                          <a:cs typeface="+mn-cs"/>
                        </a:rPr>
                        <a:t>Design2Use</a:t>
                      </a:r>
                    </a:p>
                  </a:txBody>
                  <a:tcPr marL="9525" marR="9525" marT="9525" marB="0"/>
                </a:tc>
                <a:tc>
                  <a:txBody>
                    <a:bodyPr/>
                    <a:lstStyle/>
                    <a:p>
                      <a:r>
                        <a:rPr lang="da-DK" sz="1100" kern="1200" dirty="0">
                          <a:solidFill>
                            <a:schemeClr val="dk1"/>
                          </a:solidFill>
                          <a:latin typeface="+mn-lt"/>
                          <a:ea typeface="+mn-ea"/>
                          <a:cs typeface="+mn-cs"/>
                        </a:rPr>
                        <a:t>D</a:t>
                      </a:r>
                      <a:r>
                        <a:rPr lang="en-US" sz="1100" kern="1200" dirty="0" err="1">
                          <a:solidFill>
                            <a:schemeClr val="dk1"/>
                          </a:solidFill>
                          <a:latin typeface="+mn-lt"/>
                          <a:ea typeface="+mn-ea"/>
                          <a:cs typeface="+mn-cs"/>
                        </a:rPr>
                        <a:t>esign</a:t>
                      </a:r>
                      <a:r>
                        <a:rPr lang="en-US" sz="1100" kern="1200" dirty="0">
                          <a:solidFill>
                            <a:schemeClr val="dk1"/>
                          </a:solidFill>
                          <a:latin typeface="+mn-lt"/>
                          <a:ea typeface="+mn-ea"/>
                          <a:cs typeface="+mn-cs"/>
                        </a:rPr>
                        <a:t> for multiple use of textile products in public and private partnerships (Design2.Use) aims to develop and test new circular textile solutions in the furniture industry focused on design for multiple use.</a:t>
                      </a:r>
                      <a:endParaRPr lang="da-DK" sz="1100" kern="1200" dirty="0">
                        <a:solidFill>
                          <a:schemeClr val="dk1"/>
                        </a:solidFill>
                        <a:latin typeface="+mn-lt"/>
                        <a:ea typeface="+mn-ea"/>
                        <a:cs typeface="+mn-cs"/>
                      </a:endParaRPr>
                    </a:p>
                  </a:txBody>
                  <a:tcPr marL="9525" marR="9525" marT="9525" marB="0"/>
                </a:tc>
                <a:tc>
                  <a:txBody>
                    <a:bodyPr/>
                    <a:lstStyle/>
                    <a:p>
                      <a:pPr algn="l" fontAlgn="b"/>
                      <a:r>
                        <a:rPr lang="da-DK" sz="1100" kern="1200" dirty="0">
                          <a:solidFill>
                            <a:schemeClr val="dk1"/>
                          </a:solidFill>
                          <a:latin typeface="+mn-lt"/>
                          <a:ea typeface="+mn-ea"/>
                          <a:cs typeface="+mn-cs"/>
                        </a:rPr>
                        <a:t>Aalborg University, Mette Alberg Mosgaard </a:t>
                      </a:r>
                    </a:p>
                  </a:txBody>
                  <a:tcPr marL="9525" marR="9525" marT="9525" marB="0"/>
                </a:tc>
                <a:extLst>
                  <a:ext uri="{0D108BD9-81ED-4DB2-BD59-A6C34878D82A}">
                    <a16:rowId xmlns:a16="http://schemas.microsoft.com/office/drawing/2014/main" val="3496517229"/>
                  </a:ext>
                </a:extLst>
              </a:tr>
            </a:tbl>
          </a:graphicData>
        </a:graphic>
      </p:graphicFrame>
      <p:pic>
        <p:nvPicPr>
          <p:cNvPr id="5" name="Billede 4">
            <a:extLst>
              <a:ext uri="{FF2B5EF4-FFF2-40B4-BE49-F238E27FC236}">
                <a16:creationId xmlns:a16="http://schemas.microsoft.com/office/drawing/2014/main" id="{695726E7-6AD5-3F00-4857-8A06E9693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218" y="-78551"/>
            <a:ext cx="2054782" cy="642119"/>
          </a:xfrm>
          <a:prstGeom prst="rect">
            <a:avLst/>
          </a:prstGeom>
        </p:spPr>
      </p:pic>
      <p:sp>
        <p:nvSpPr>
          <p:cNvPr id="7" name="Tekstfelt 28">
            <a:extLst>
              <a:ext uri="{FF2B5EF4-FFF2-40B4-BE49-F238E27FC236}">
                <a16:creationId xmlns:a16="http://schemas.microsoft.com/office/drawing/2014/main" id="{E1045C9E-F3AC-EAD1-6D72-3EA3092C0E2F}"/>
              </a:ext>
            </a:extLst>
          </p:cNvPr>
          <p:cNvSpPr txBox="1"/>
          <p:nvPr/>
        </p:nvSpPr>
        <p:spPr>
          <a:xfrm>
            <a:off x="3397330" y="504420"/>
            <a:ext cx="5850442" cy="387798"/>
          </a:xfrm>
          <a:prstGeom prst="rect">
            <a:avLst/>
          </a:prstGeom>
        </p:spPr>
        <p:txBody>
          <a:bodyPr vert="horz" lIns="91440" tIns="45720" rIns="91440" bIns="45720" rtlCol="0" anchor="ctr">
            <a:normAutofit fontScale="92500" lnSpcReduction="20000"/>
          </a:bodyPr>
          <a:lstStyle>
            <a:lvl1pPr algn="ctr">
              <a:lnSpc>
                <a:spcPct val="90000"/>
              </a:lnSpc>
              <a:spcBef>
                <a:spcPct val="0"/>
              </a:spcBef>
              <a:buNone/>
              <a:defRPr sz="2800" b="1">
                <a:solidFill>
                  <a:srgbClr val="1E4B41"/>
                </a:solidFill>
                <a:latin typeface="Arial"/>
                <a:ea typeface="+mj-lt"/>
                <a:cs typeface="+mj-lt"/>
              </a:defRPr>
            </a:lvl1pPr>
          </a:lstStyle>
          <a:p>
            <a:r>
              <a:rPr lang="en-US" dirty="0"/>
              <a:t>Projects - Common</a:t>
            </a:r>
          </a:p>
        </p:txBody>
      </p:sp>
      <p:pic>
        <p:nvPicPr>
          <p:cNvPr id="2" name="Billede 5">
            <a:extLst>
              <a:ext uri="{FF2B5EF4-FFF2-40B4-BE49-F238E27FC236}">
                <a16:creationId xmlns:a16="http://schemas.microsoft.com/office/drawing/2014/main" id="{5795571E-F075-FE7A-541F-482F6207CB3F}"/>
              </a:ext>
            </a:extLst>
          </p:cNvPr>
          <p:cNvPicPr>
            <a:picLocks noChangeAspect="1"/>
          </p:cNvPicPr>
          <p:nvPr/>
        </p:nvPicPr>
        <p:blipFill rotWithShape="1">
          <a:blip r:embed="rId3">
            <a:extLst>
              <a:ext uri="{28A0092B-C50C-407E-A947-70E740481C1C}">
                <a14:useLocalDpi xmlns:a14="http://schemas.microsoft.com/office/drawing/2010/main" val="0"/>
              </a:ext>
            </a:extLst>
          </a:blip>
          <a:srcRect l="21781" t="42798" r="40606" b="36518"/>
          <a:stretch/>
        </p:blipFill>
        <p:spPr>
          <a:xfrm>
            <a:off x="660913" y="234452"/>
            <a:ext cx="1675145" cy="518166"/>
          </a:xfrm>
          <a:prstGeom prst="rect">
            <a:avLst/>
          </a:prstGeom>
        </p:spPr>
      </p:pic>
    </p:spTree>
    <p:extLst>
      <p:ext uri="{BB962C8B-B14F-4D97-AF65-F5344CB8AC3E}">
        <p14:creationId xmlns:p14="http://schemas.microsoft.com/office/powerpoint/2010/main" val="327259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36BFBFCE-5738-108F-6391-35A101D641BE}"/>
              </a:ext>
            </a:extLst>
          </p:cNvPr>
          <p:cNvGraphicFramePr>
            <a:graphicFrameLocks noGrp="1"/>
          </p:cNvGraphicFramePr>
          <p:nvPr>
            <p:extLst>
              <p:ext uri="{D42A27DB-BD31-4B8C-83A1-F6EECF244321}">
                <p14:modId xmlns:p14="http://schemas.microsoft.com/office/powerpoint/2010/main" val="877012686"/>
              </p:ext>
            </p:extLst>
          </p:nvPr>
        </p:nvGraphicFramePr>
        <p:xfrm>
          <a:off x="621903" y="1203336"/>
          <a:ext cx="10948193" cy="5296698"/>
        </p:xfrm>
        <a:graphic>
          <a:graphicData uri="http://schemas.openxmlformats.org/drawingml/2006/table">
            <a:tbl>
              <a:tblPr>
                <a:tableStyleId>{5C22544A-7EE6-4342-B048-85BDC9FD1C3A}</a:tableStyleId>
              </a:tblPr>
              <a:tblGrid>
                <a:gridCol w="373682">
                  <a:extLst>
                    <a:ext uri="{9D8B030D-6E8A-4147-A177-3AD203B41FA5}">
                      <a16:colId xmlns:a16="http://schemas.microsoft.com/office/drawing/2014/main" val="114269225"/>
                    </a:ext>
                  </a:extLst>
                </a:gridCol>
                <a:gridCol w="1418631">
                  <a:extLst>
                    <a:ext uri="{9D8B030D-6E8A-4147-A177-3AD203B41FA5}">
                      <a16:colId xmlns:a16="http://schemas.microsoft.com/office/drawing/2014/main" val="1676075899"/>
                    </a:ext>
                  </a:extLst>
                </a:gridCol>
                <a:gridCol w="1418631">
                  <a:extLst>
                    <a:ext uri="{9D8B030D-6E8A-4147-A177-3AD203B41FA5}">
                      <a16:colId xmlns:a16="http://schemas.microsoft.com/office/drawing/2014/main" val="1295590700"/>
                    </a:ext>
                  </a:extLst>
                </a:gridCol>
                <a:gridCol w="6359383">
                  <a:extLst>
                    <a:ext uri="{9D8B030D-6E8A-4147-A177-3AD203B41FA5}">
                      <a16:colId xmlns:a16="http://schemas.microsoft.com/office/drawing/2014/main" val="3638248685"/>
                    </a:ext>
                  </a:extLst>
                </a:gridCol>
                <a:gridCol w="1377866">
                  <a:extLst>
                    <a:ext uri="{9D8B030D-6E8A-4147-A177-3AD203B41FA5}">
                      <a16:colId xmlns:a16="http://schemas.microsoft.com/office/drawing/2014/main" val="3837116917"/>
                    </a:ext>
                  </a:extLst>
                </a:gridCol>
              </a:tblGrid>
              <a:tr h="304739">
                <a:tc>
                  <a:txBody>
                    <a:bodyPr/>
                    <a:lstStyle/>
                    <a:p>
                      <a:pPr algn="l" fontAlgn="b"/>
                      <a:r>
                        <a:rPr lang="da-DK" sz="1100" b="1" u="none" strike="noStrike" kern="1200" dirty="0">
                          <a:solidFill>
                            <a:schemeClr val="dk1"/>
                          </a:solidFill>
                          <a:effectLst/>
                          <a:latin typeface="+mn-lt"/>
                          <a:ea typeface="+mn-ea"/>
                          <a:cs typeface="+mn-cs"/>
                        </a:rPr>
                        <a:t>ABR</a:t>
                      </a:r>
                    </a:p>
                  </a:txBody>
                  <a:tcPr marL="9525" marR="9525" marT="9525" marB="0">
                    <a:solidFill>
                      <a:schemeClr val="bg1">
                        <a:lumMod val="65000"/>
                      </a:schemeClr>
                    </a:solidFill>
                  </a:tcPr>
                </a:tc>
                <a:tc>
                  <a:txBody>
                    <a:bodyPr/>
                    <a:lstStyle/>
                    <a:p>
                      <a:pPr algn="l" fontAlgn="b"/>
                      <a:r>
                        <a:rPr lang="da-DK" sz="1100" b="1" u="none" strike="noStrike" kern="1200" dirty="0">
                          <a:solidFill>
                            <a:schemeClr val="dk1"/>
                          </a:solidFill>
                          <a:effectLst/>
                          <a:latin typeface="+mn-lt"/>
                          <a:ea typeface="+mn-ea"/>
                          <a:cs typeface="+mn-cs"/>
                        </a:rPr>
                        <a:t>Pool </a:t>
                      </a:r>
                    </a:p>
                  </a:txBody>
                  <a:tcPr marL="9525" marR="9525" marT="9525" marB="0">
                    <a:solidFill>
                      <a:schemeClr val="bg1">
                        <a:lumMod val="65000"/>
                      </a:schemeClr>
                    </a:solidFill>
                  </a:tcPr>
                </a:tc>
                <a:tc>
                  <a:txBody>
                    <a:bodyPr/>
                    <a:lstStyle/>
                    <a:p>
                      <a:pPr algn="l" fontAlgn="b"/>
                      <a:r>
                        <a:rPr lang="da-DK" sz="1100" b="1" u="none" strike="noStrike" kern="1200" dirty="0">
                          <a:solidFill>
                            <a:schemeClr val="dk1"/>
                          </a:solidFill>
                          <a:effectLst/>
                          <a:latin typeface="+mn-lt"/>
                          <a:ea typeface="+mn-ea"/>
                          <a:cs typeface="+mn-cs"/>
                        </a:rPr>
                        <a:t>Project Name </a:t>
                      </a:r>
                    </a:p>
                  </a:txBody>
                  <a:tcPr marL="9525" marR="9525" marT="9525" marB="0">
                    <a:solidFill>
                      <a:schemeClr val="bg1">
                        <a:lumMod val="65000"/>
                      </a:schemeClr>
                    </a:solidFill>
                  </a:tcPr>
                </a:tc>
                <a:tc>
                  <a:txBody>
                    <a:bodyPr/>
                    <a:lstStyle/>
                    <a:p>
                      <a:pPr algn="l" fontAlgn="ctr"/>
                      <a:r>
                        <a:rPr lang="da-DK" sz="1100" b="1" u="none" strike="noStrike" kern="1200" dirty="0">
                          <a:solidFill>
                            <a:schemeClr val="dk1"/>
                          </a:solidFill>
                          <a:effectLst/>
                          <a:latin typeface="+mn-lt"/>
                          <a:ea typeface="+mn-ea"/>
                          <a:cs typeface="+mn-cs"/>
                        </a:rPr>
                        <a:t> Short description</a:t>
                      </a:r>
                    </a:p>
                  </a:txBody>
                  <a:tcPr marL="9525" marR="9525" marT="9525" marB="0">
                    <a:solidFill>
                      <a:schemeClr val="bg1">
                        <a:lumMod val="65000"/>
                      </a:schemeClr>
                    </a:solidFill>
                  </a:tcPr>
                </a:tc>
                <a:tc>
                  <a:txBody>
                    <a:bodyPr/>
                    <a:lstStyle/>
                    <a:p>
                      <a:pPr algn="l" fontAlgn="ctr"/>
                      <a:r>
                        <a:rPr lang="da-DK" sz="1100" b="1" u="none" strike="noStrike" kern="1200" dirty="0">
                          <a:solidFill>
                            <a:schemeClr val="dk1"/>
                          </a:solidFill>
                          <a:effectLst/>
                          <a:latin typeface="+mn-lt"/>
                          <a:ea typeface="+mn-ea"/>
                          <a:cs typeface="+mn-cs"/>
                        </a:rPr>
                        <a:t>Project Lead</a:t>
                      </a:r>
                    </a:p>
                  </a:txBody>
                  <a:tcPr marL="9525" marR="9525" marT="9525" marB="0">
                    <a:solidFill>
                      <a:schemeClr val="bg1">
                        <a:lumMod val="65000"/>
                      </a:schemeClr>
                    </a:solidFill>
                  </a:tcPr>
                </a:tc>
                <a:extLst>
                  <a:ext uri="{0D108BD9-81ED-4DB2-BD59-A6C34878D82A}">
                    <a16:rowId xmlns:a16="http://schemas.microsoft.com/office/drawing/2014/main" val="3194249744"/>
                  </a:ext>
                </a:extLst>
              </a:tr>
              <a:tr h="669517">
                <a:tc>
                  <a:txBody>
                    <a:bodyPr/>
                    <a:lstStyle/>
                    <a:p>
                      <a:pPr algn="l" fontAlgn="b"/>
                      <a:r>
                        <a:rPr lang="da-DK" sz="1100" b="1" kern="1200" dirty="0">
                          <a:solidFill>
                            <a:schemeClr val="dk1"/>
                          </a:solidFill>
                          <a:latin typeface="+mn-lt"/>
                          <a:ea typeface="+mn-ea"/>
                          <a:cs typeface="+mn-cs"/>
                        </a:rPr>
                        <a:t>T1</a:t>
                      </a:r>
                    </a:p>
                  </a:txBody>
                  <a:tcPr marL="9525" marR="9525" marT="9525"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1</a:t>
                      </a:r>
                    </a:p>
                    <a:p>
                      <a:pPr algn="l" fontAlgn="b"/>
                      <a:endParaRPr lang="en-US" sz="1100" b="1" kern="1200" dirty="0">
                        <a:solidFill>
                          <a:schemeClr val="dk1"/>
                        </a:solidFill>
                        <a:latin typeface="+mn-lt"/>
                        <a:ea typeface="+mn-ea"/>
                        <a:cs typeface="+mn-cs"/>
                      </a:endParaRPr>
                    </a:p>
                  </a:txBody>
                  <a:tcPr marL="9525" marR="9525" marT="9525" marB="0"/>
                </a:tc>
                <a:tc>
                  <a:txBody>
                    <a:bodyPr/>
                    <a:lstStyle/>
                    <a:p>
                      <a:pPr algn="l" fontAlgn="b"/>
                      <a:r>
                        <a:rPr lang="en-US" sz="1100" b="1" kern="1200" dirty="0">
                          <a:solidFill>
                            <a:schemeClr val="dk1"/>
                          </a:solidFill>
                          <a:latin typeface="+mn-lt"/>
                          <a:ea typeface="+mn-ea"/>
                          <a:cs typeface="+mn-cs"/>
                        </a:rPr>
                        <a:t>MCC FASHION: Mass Customization for Circularity </a:t>
                      </a:r>
                    </a:p>
                  </a:txBody>
                  <a:tcPr marL="9525" marR="9525" marT="9525" marB="0"/>
                </a:tc>
                <a:tc>
                  <a:txBody>
                    <a:bodyPr/>
                    <a:lstStyle/>
                    <a:p>
                      <a:pPr algn="l" fontAlgn="ctr"/>
                      <a:r>
                        <a:rPr lang="en-US" sz="1100" kern="1200" dirty="0">
                          <a:solidFill>
                            <a:schemeClr val="dk1"/>
                          </a:solidFill>
                          <a:latin typeface="+mn-lt"/>
                          <a:ea typeface="+mn-ea"/>
                          <a:cs typeface="+mn-cs"/>
                        </a:rPr>
                        <a:t>An alternative fashion paradigm towards a green transition. Better informed technology for interlinking fashion industry and users’ size, fit and style preferences.</a:t>
                      </a:r>
                      <a:endParaRPr lang="da-DK" sz="1100" kern="1200" dirty="0">
                        <a:solidFill>
                          <a:schemeClr val="dk1"/>
                        </a:solidFill>
                        <a:latin typeface="+mn-lt"/>
                        <a:ea typeface="+mn-ea"/>
                        <a:cs typeface="+mn-cs"/>
                      </a:endParaRPr>
                    </a:p>
                  </a:txBody>
                  <a:tcPr marL="9525" marR="9525" marT="9525" marB="0"/>
                </a:tc>
                <a:tc>
                  <a:txBody>
                    <a:bodyPr/>
                    <a:lstStyle/>
                    <a:p>
                      <a:pPr algn="l" fontAlgn="ctr"/>
                      <a:r>
                        <a:rPr lang="da-DK" sz="1100" kern="1200" dirty="0">
                          <a:solidFill>
                            <a:schemeClr val="dk1"/>
                          </a:solidFill>
                          <a:latin typeface="+mn-lt"/>
                          <a:ea typeface="+mn-ea"/>
                          <a:cs typeface="+mn-cs"/>
                        </a:rPr>
                        <a:t>VIA University College, Anne Louise Bang</a:t>
                      </a:r>
                    </a:p>
                  </a:txBody>
                  <a:tcPr marL="9525" marR="9525" marT="9525" marB="0"/>
                </a:tc>
                <a:extLst>
                  <a:ext uri="{0D108BD9-81ED-4DB2-BD59-A6C34878D82A}">
                    <a16:rowId xmlns:a16="http://schemas.microsoft.com/office/drawing/2014/main" val="2548865307"/>
                  </a:ext>
                </a:extLst>
              </a:tr>
              <a:tr h="827246">
                <a:tc>
                  <a:txBody>
                    <a:bodyPr/>
                    <a:lstStyle/>
                    <a:p>
                      <a:pPr algn="l" fontAlgn="t"/>
                      <a:r>
                        <a:rPr lang="da-DK" sz="1100" b="1" kern="1200">
                          <a:solidFill>
                            <a:schemeClr val="dk1"/>
                          </a:solidFill>
                          <a:latin typeface="+mn-lt"/>
                          <a:ea typeface="+mn-ea"/>
                          <a:cs typeface="+mn-cs"/>
                        </a:rPr>
                        <a:t>T2</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1</a:t>
                      </a:r>
                    </a:p>
                    <a:p>
                      <a:pPr algn="l" fontAlgn="t"/>
                      <a:endParaRPr lang="en-US" sz="1100" b="1" kern="1200" dirty="0">
                        <a:solidFill>
                          <a:schemeClr val="dk1"/>
                        </a:solidFill>
                        <a:latin typeface="+mn-lt"/>
                        <a:ea typeface="+mn-ea"/>
                        <a:cs typeface="+mn-cs"/>
                      </a:endParaRPr>
                    </a:p>
                  </a:txBody>
                  <a:tcPr marL="9525" marR="9525" marT="9525" marB="0"/>
                </a:tc>
                <a:tc>
                  <a:txBody>
                    <a:bodyPr/>
                    <a:lstStyle/>
                    <a:p>
                      <a:pPr algn="l" fontAlgn="t"/>
                      <a:r>
                        <a:rPr lang="en-US" sz="1100" b="1" kern="1200" dirty="0">
                          <a:solidFill>
                            <a:schemeClr val="dk1"/>
                          </a:solidFill>
                          <a:latin typeface="+mn-lt"/>
                          <a:ea typeface="+mn-ea"/>
                          <a:cs typeface="+mn-cs"/>
                        </a:rPr>
                        <a:t>Circular Textile Pilots</a:t>
                      </a:r>
                    </a:p>
                  </a:txBody>
                  <a:tcPr marL="9525" marR="9525" marT="9525" marB="0"/>
                </a:tc>
                <a:tc>
                  <a:txBody>
                    <a:bodyPr/>
                    <a:lstStyle/>
                    <a:p>
                      <a:pPr algn="l" fontAlgn="ctr"/>
                      <a:r>
                        <a:rPr lang="en-US" sz="1100" kern="1200" dirty="0">
                          <a:solidFill>
                            <a:schemeClr val="dk1"/>
                          </a:solidFill>
                          <a:latin typeface="+mn-lt"/>
                          <a:ea typeface="+mn-ea"/>
                          <a:cs typeface="+mn-cs"/>
                        </a:rPr>
                        <a:t>The purpose of </a:t>
                      </a:r>
                      <a:r>
                        <a:rPr lang="en-US" sz="1100" kern="1200" dirty="0" err="1">
                          <a:solidFill>
                            <a:schemeClr val="dk1"/>
                          </a:solidFill>
                          <a:latin typeface="+mn-lt"/>
                          <a:ea typeface="+mn-ea"/>
                          <a:cs typeface="+mn-cs"/>
                        </a:rPr>
                        <a:t>CircularTex</a:t>
                      </a:r>
                      <a:r>
                        <a:rPr lang="en-US" sz="1100" kern="1200" dirty="0">
                          <a:solidFill>
                            <a:schemeClr val="dk1"/>
                          </a:solidFill>
                          <a:latin typeface="+mn-lt"/>
                          <a:ea typeface="+mn-ea"/>
                          <a:cs typeface="+mn-cs"/>
                        </a:rPr>
                        <a:t> is to develop and test new textile solutions and value propositions for markets that will lead to a slowing of textile resource loops. By working with both supply (producers) and demand (private/public consumers), the project will create 4 pilots that are aligned with local market needs, developed through a user-led design process, and based on new CE design strategies </a:t>
                      </a:r>
                    </a:p>
                    <a:p>
                      <a:pPr algn="l" fontAlgn="ctr"/>
                      <a:endParaRPr lang="da-DK" sz="1100" kern="1200" dirty="0">
                        <a:solidFill>
                          <a:schemeClr val="dk1"/>
                        </a:solidFill>
                        <a:latin typeface="+mn-lt"/>
                        <a:ea typeface="+mn-ea"/>
                        <a:cs typeface="+mn-cs"/>
                      </a:endParaRPr>
                    </a:p>
                  </a:txBody>
                  <a:tcPr marL="9525" marR="9525" marT="9525" marB="0"/>
                </a:tc>
                <a:tc>
                  <a:txBody>
                    <a:bodyPr/>
                    <a:lstStyle/>
                    <a:p>
                      <a:pPr algn="l" fontAlgn="t"/>
                      <a:r>
                        <a:rPr lang="da-DK" sz="1100" kern="1200" dirty="0">
                          <a:solidFill>
                            <a:schemeClr val="dk1"/>
                          </a:solidFill>
                          <a:latin typeface="+mn-lt"/>
                          <a:ea typeface="+mn-ea"/>
                          <a:cs typeface="+mn-cs"/>
                        </a:rPr>
                        <a:t>Aalborg University, Louise Møller Haase</a:t>
                      </a:r>
                    </a:p>
                  </a:txBody>
                  <a:tcPr marL="9525" marR="9525" marT="9525" marB="0"/>
                </a:tc>
                <a:extLst>
                  <a:ext uri="{0D108BD9-81ED-4DB2-BD59-A6C34878D82A}">
                    <a16:rowId xmlns:a16="http://schemas.microsoft.com/office/drawing/2014/main" val="827381183"/>
                  </a:ext>
                </a:extLst>
              </a:tr>
              <a:tr h="608944">
                <a:tc>
                  <a:txBody>
                    <a:bodyPr/>
                    <a:lstStyle/>
                    <a:p>
                      <a:pPr algn="l" fontAlgn="t"/>
                      <a:r>
                        <a:rPr lang="da-DK" sz="1100" b="1" kern="1200">
                          <a:solidFill>
                            <a:schemeClr val="dk1"/>
                          </a:solidFill>
                          <a:latin typeface="+mn-lt"/>
                          <a:ea typeface="+mn-ea"/>
                          <a:cs typeface="+mn-cs"/>
                        </a:rPr>
                        <a:t>T3</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1</a:t>
                      </a:r>
                    </a:p>
                    <a:p>
                      <a:pPr algn="l" fontAlgn="t"/>
                      <a:endParaRPr lang="da-DK" sz="1100" b="1" kern="1200" dirty="0">
                        <a:solidFill>
                          <a:schemeClr val="dk1"/>
                        </a:solidFill>
                        <a:latin typeface="+mn-lt"/>
                        <a:ea typeface="+mn-ea"/>
                        <a:cs typeface="+mn-cs"/>
                      </a:endParaRPr>
                    </a:p>
                  </a:txBody>
                  <a:tcPr marL="9525" marR="9525" marT="9525" marB="0"/>
                </a:tc>
                <a:tc>
                  <a:txBody>
                    <a:bodyPr/>
                    <a:lstStyle/>
                    <a:p>
                      <a:pPr algn="l" fontAlgn="t"/>
                      <a:r>
                        <a:rPr lang="da-DK" sz="1100" b="1" kern="1200" dirty="0">
                          <a:solidFill>
                            <a:schemeClr val="dk1"/>
                          </a:solidFill>
                          <a:latin typeface="+mn-lt"/>
                          <a:ea typeface="+mn-ea"/>
                          <a:cs typeface="+mn-cs"/>
                        </a:rPr>
                        <a:t>Blockchain, </a:t>
                      </a:r>
                      <a:r>
                        <a:rPr lang="da-DK" sz="1100" b="1" kern="1200" dirty="0" err="1">
                          <a:solidFill>
                            <a:schemeClr val="dk1"/>
                          </a:solidFill>
                          <a:latin typeface="+mn-lt"/>
                          <a:ea typeface="+mn-ea"/>
                          <a:cs typeface="+mn-cs"/>
                        </a:rPr>
                        <a:t>IoT</a:t>
                      </a:r>
                      <a:r>
                        <a:rPr lang="da-DK" sz="1100" b="1" kern="1200" dirty="0">
                          <a:solidFill>
                            <a:schemeClr val="dk1"/>
                          </a:solidFill>
                          <a:latin typeface="+mn-lt"/>
                          <a:ea typeface="+mn-ea"/>
                          <a:cs typeface="+mn-cs"/>
                        </a:rPr>
                        <a:t> and </a:t>
                      </a:r>
                      <a:r>
                        <a:rPr lang="da-DK" sz="1100" b="1" kern="1200" dirty="0" err="1">
                          <a:solidFill>
                            <a:schemeClr val="dk1"/>
                          </a:solidFill>
                          <a:latin typeface="+mn-lt"/>
                          <a:ea typeface="+mn-ea"/>
                          <a:cs typeface="+mn-cs"/>
                        </a:rPr>
                        <a:t>Resale</a:t>
                      </a:r>
                      <a:endParaRPr lang="da-DK" sz="1100" b="1" kern="1200" dirty="0">
                        <a:solidFill>
                          <a:schemeClr val="dk1"/>
                        </a:solidFill>
                        <a:latin typeface="+mn-lt"/>
                        <a:ea typeface="+mn-ea"/>
                        <a:cs typeface="+mn-cs"/>
                      </a:endParaRPr>
                    </a:p>
                  </a:txBody>
                  <a:tcPr marL="9525" marR="9525" marT="9525" marB="0"/>
                </a:tc>
                <a:tc>
                  <a:txBody>
                    <a:bodyPr/>
                    <a:lstStyle/>
                    <a:p>
                      <a:pPr algn="l" fontAlgn="t"/>
                      <a:r>
                        <a:rPr lang="en-US" sz="1100" kern="1200" dirty="0">
                          <a:solidFill>
                            <a:schemeClr val="dk1"/>
                          </a:solidFill>
                          <a:latin typeface="+mn-lt"/>
                          <a:ea typeface="+mn-ea"/>
                          <a:cs typeface="+mn-cs"/>
                        </a:rPr>
                        <a:t>The project will aim for a holistic view of blockchain, IoT and Resale. Screen the current solutions and map which are used for example NFT selling, provenance, resell, smart contracts or CO2 measurement. </a:t>
                      </a:r>
                      <a:endParaRPr lang="da-DK" sz="1100" kern="1200" dirty="0">
                        <a:solidFill>
                          <a:schemeClr val="dk1"/>
                        </a:solidFill>
                        <a:latin typeface="+mn-lt"/>
                        <a:ea typeface="+mn-ea"/>
                        <a:cs typeface="+mn-cs"/>
                      </a:endParaRPr>
                    </a:p>
                  </a:txBody>
                  <a:tcPr marL="9525" marR="9525" marT="9525" marB="0"/>
                </a:tc>
                <a:tc>
                  <a:txBody>
                    <a:bodyPr/>
                    <a:lstStyle/>
                    <a:p>
                      <a:pPr algn="l" fontAlgn="t"/>
                      <a:r>
                        <a:rPr lang="da-DK" sz="1100" kern="1200" dirty="0">
                          <a:solidFill>
                            <a:schemeClr val="dk1"/>
                          </a:solidFill>
                          <a:latin typeface="+mn-lt"/>
                          <a:ea typeface="+mn-ea"/>
                          <a:cs typeface="+mn-cs"/>
                        </a:rPr>
                        <a:t>Copenhagen Business School, Thomas Jensen</a:t>
                      </a:r>
                    </a:p>
                  </a:txBody>
                  <a:tcPr marL="9525" marR="9525" marT="9525" marB="0"/>
                </a:tc>
                <a:extLst>
                  <a:ext uri="{0D108BD9-81ED-4DB2-BD59-A6C34878D82A}">
                    <a16:rowId xmlns:a16="http://schemas.microsoft.com/office/drawing/2014/main" val="1032036192"/>
                  </a:ext>
                </a:extLst>
              </a:tr>
              <a:tr h="808380">
                <a:tc>
                  <a:txBody>
                    <a:bodyPr/>
                    <a:lstStyle/>
                    <a:p>
                      <a:pPr algn="l" fontAlgn="t"/>
                      <a:r>
                        <a:rPr lang="da-DK" sz="1100" b="1" kern="1200">
                          <a:solidFill>
                            <a:schemeClr val="dk1"/>
                          </a:solidFill>
                          <a:latin typeface="+mn-lt"/>
                          <a:ea typeface="+mn-ea"/>
                          <a:cs typeface="+mn-cs"/>
                        </a:rPr>
                        <a:t>T4</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1</a:t>
                      </a:r>
                    </a:p>
                    <a:p>
                      <a:pPr algn="l" fontAlgn="t"/>
                      <a:endParaRPr lang="da-DK" sz="1100" b="1" kern="1200" dirty="0">
                        <a:solidFill>
                          <a:schemeClr val="dk1"/>
                        </a:solidFill>
                        <a:latin typeface="+mn-lt"/>
                        <a:ea typeface="+mn-ea"/>
                        <a:cs typeface="+mn-cs"/>
                      </a:endParaRPr>
                    </a:p>
                  </a:txBody>
                  <a:tcPr marL="9525" marR="9525" marT="9525" marB="0"/>
                </a:tc>
                <a:tc>
                  <a:txBody>
                    <a:bodyPr/>
                    <a:lstStyle/>
                    <a:p>
                      <a:pPr algn="l" fontAlgn="t"/>
                      <a:r>
                        <a:rPr lang="da-DK" sz="1100" b="1" kern="1200" dirty="0">
                          <a:solidFill>
                            <a:schemeClr val="dk1"/>
                          </a:solidFill>
                          <a:latin typeface="+mn-lt"/>
                          <a:ea typeface="+mn-ea"/>
                          <a:cs typeface="+mn-cs"/>
                        </a:rPr>
                        <a:t>SEWBOT</a:t>
                      </a:r>
                    </a:p>
                  </a:txBody>
                  <a:tcPr marL="9525" marR="9525" marT="9525" marB="0"/>
                </a:tc>
                <a:tc>
                  <a:txBody>
                    <a:bodyPr/>
                    <a:lstStyle/>
                    <a:p>
                      <a:pPr algn="l" fontAlgn="t"/>
                      <a:r>
                        <a:rPr lang="en-US" sz="1100" kern="1200" dirty="0">
                          <a:solidFill>
                            <a:schemeClr val="dk1"/>
                          </a:solidFill>
                          <a:latin typeface="+mn-lt"/>
                          <a:ea typeface="+mn-ea"/>
                          <a:cs typeface="+mn-cs"/>
                        </a:rPr>
                        <a:t>Local sewing of cloth, which can be cost effective with sew-robots, can eliminate large quantities of excess production due to fast response to marked demands with a short supply chain. In Denmark 677 tons of unused cloth is burned due to excess production. Reshoring textile manufacturing back to Denmark through automation is estimated to create 1000+ jobs and bring back know-how and technological solutions. </a:t>
                      </a:r>
                    </a:p>
                    <a:p>
                      <a:pPr algn="l" fontAlgn="t"/>
                      <a:endParaRPr lang="da-DK" sz="1100" kern="1200" dirty="0">
                        <a:solidFill>
                          <a:schemeClr val="dk1"/>
                        </a:solidFill>
                        <a:latin typeface="+mn-lt"/>
                        <a:ea typeface="+mn-ea"/>
                        <a:cs typeface="+mn-cs"/>
                      </a:endParaRPr>
                    </a:p>
                  </a:txBody>
                  <a:tcPr marL="9525" marR="9525" marT="9525" marB="0"/>
                </a:tc>
                <a:tc>
                  <a:txBody>
                    <a:bodyPr/>
                    <a:lstStyle/>
                    <a:p>
                      <a:pPr algn="l" fontAlgn="t"/>
                      <a:r>
                        <a:rPr lang="da-DK" sz="1100" kern="1200" dirty="0">
                          <a:solidFill>
                            <a:schemeClr val="dk1"/>
                          </a:solidFill>
                          <a:latin typeface="+mn-lt"/>
                          <a:ea typeface="+mn-ea"/>
                          <a:cs typeface="+mn-cs"/>
                        </a:rPr>
                        <a:t>Morten Kristiansen, Aalborg University  </a:t>
                      </a:r>
                    </a:p>
                  </a:txBody>
                  <a:tcPr marL="9525" marR="9525" marT="9525" marB="0"/>
                </a:tc>
                <a:extLst>
                  <a:ext uri="{0D108BD9-81ED-4DB2-BD59-A6C34878D82A}">
                    <a16:rowId xmlns:a16="http://schemas.microsoft.com/office/drawing/2014/main" val="1346791577"/>
                  </a:ext>
                </a:extLst>
              </a:tr>
              <a:tr h="825518">
                <a:tc>
                  <a:txBody>
                    <a:bodyPr/>
                    <a:lstStyle/>
                    <a:p>
                      <a:pPr algn="l" fontAlgn="t"/>
                      <a:r>
                        <a:rPr lang="da-DK" sz="1100" b="1" kern="1200">
                          <a:solidFill>
                            <a:schemeClr val="dk1"/>
                          </a:solidFill>
                          <a:latin typeface="+mn-lt"/>
                          <a:ea typeface="+mn-ea"/>
                          <a:cs typeface="+mn-cs"/>
                        </a:rPr>
                        <a:t>T5</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1" kern="1200" dirty="0">
                          <a:solidFill>
                            <a:schemeClr val="dk1"/>
                          </a:solidFill>
                          <a:latin typeface="+mn-lt"/>
                          <a:ea typeface="+mn-ea"/>
                          <a:cs typeface="+mn-cs"/>
                        </a:rPr>
                        <a:t>Pool 1</a:t>
                      </a:r>
                    </a:p>
                    <a:p>
                      <a:pPr algn="l" fontAlgn="t"/>
                      <a:endParaRPr lang="da-DK" sz="1100" b="1" kern="1200" dirty="0">
                        <a:solidFill>
                          <a:schemeClr val="dk1"/>
                        </a:solidFill>
                        <a:latin typeface="+mn-lt"/>
                        <a:ea typeface="+mn-ea"/>
                        <a:cs typeface="+mn-cs"/>
                      </a:endParaRPr>
                    </a:p>
                  </a:txBody>
                  <a:tcPr marL="9525" marR="9525" marT="9525" marB="0"/>
                </a:tc>
                <a:tc>
                  <a:txBody>
                    <a:bodyPr/>
                    <a:lstStyle/>
                    <a:p>
                      <a:pPr algn="l" fontAlgn="t"/>
                      <a:r>
                        <a:rPr lang="da-DK" sz="1100" b="1" kern="1200" dirty="0">
                          <a:solidFill>
                            <a:schemeClr val="dk1"/>
                          </a:solidFill>
                          <a:latin typeface="+mn-lt"/>
                          <a:ea typeface="+mn-ea"/>
                          <a:cs typeface="+mn-cs"/>
                        </a:rPr>
                        <a:t>One </a:t>
                      </a:r>
                      <a:r>
                        <a:rPr lang="da-DK" sz="1100" b="1" kern="1200" dirty="0" err="1">
                          <a:solidFill>
                            <a:schemeClr val="dk1"/>
                          </a:solidFill>
                          <a:latin typeface="+mn-lt"/>
                          <a:ea typeface="+mn-ea"/>
                          <a:cs typeface="+mn-cs"/>
                        </a:rPr>
                        <a:t>Textile</a:t>
                      </a:r>
                      <a:r>
                        <a:rPr lang="da-DK" sz="1100" b="1" kern="1200" dirty="0">
                          <a:solidFill>
                            <a:schemeClr val="dk1"/>
                          </a:solidFill>
                          <a:latin typeface="+mn-lt"/>
                          <a:ea typeface="+mn-ea"/>
                          <a:cs typeface="+mn-cs"/>
                        </a:rPr>
                        <a:t> </a:t>
                      </a:r>
                      <a:r>
                        <a:rPr lang="da-DK" sz="1100" b="1" kern="1200" dirty="0" err="1">
                          <a:solidFill>
                            <a:schemeClr val="dk1"/>
                          </a:solidFill>
                          <a:latin typeface="+mn-lt"/>
                          <a:ea typeface="+mn-ea"/>
                          <a:cs typeface="+mn-cs"/>
                        </a:rPr>
                        <a:t>Direction</a:t>
                      </a:r>
                      <a:endParaRPr lang="da-DK" sz="1100" b="1" kern="1200" dirty="0">
                        <a:solidFill>
                          <a:schemeClr val="dk1"/>
                        </a:solidFill>
                        <a:latin typeface="+mn-lt"/>
                        <a:ea typeface="+mn-ea"/>
                        <a:cs typeface="+mn-cs"/>
                      </a:endParaRPr>
                    </a:p>
                  </a:txBody>
                  <a:tcPr marL="9525" marR="9525" marT="9525" marB="0"/>
                </a:tc>
                <a:tc>
                  <a:txBody>
                    <a:bodyPr/>
                    <a:lstStyle/>
                    <a:p>
                      <a:pPr algn="l" fontAlgn="ctr"/>
                      <a:r>
                        <a:rPr lang="en-US" sz="1100" dirty="0"/>
                        <a:t>The purpose of One Textile Direction is to establish a new state-of-the-art for circular design, procurement, use and reuse of textile to the private household, public and private professional sector.  The project will take responsibility for development and maturing technology for the first Danish automated sorting of textiles for recycling and textile-to-textile recycling of end-of-life household textiles and workwear.</a:t>
                      </a:r>
                      <a:endParaRPr lang="da-DK" sz="1100" kern="1200" dirty="0">
                        <a:solidFill>
                          <a:schemeClr val="dk1"/>
                        </a:solidFill>
                        <a:latin typeface="+mn-lt"/>
                        <a:ea typeface="+mn-ea"/>
                        <a:cs typeface="+mn-cs"/>
                      </a:endParaRPr>
                    </a:p>
                  </a:txBody>
                  <a:tcPr marL="9525" marR="9525" marT="9525" marB="0"/>
                </a:tc>
                <a:tc>
                  <a:txBody>
                    <a:bodyPr/>
                    <a:lstStyle/>
                    <a:p>
                      <a:pPr algn="l" fontAlgn="t"/>
                      <a:r>
                        <a:rPr lang="da-DK" sz="1100" u="none" strike="noStrike" dirty="0">
                          <a:effectLst/>
                        </a:rPr>
                        <a:t>Danish Technological Institute, </a:t>
                      </a:r>
                      <a:r>
                        <a:rPr lang="da-DK" sz="1100" kern="1200" dirty="0">
                          <a:solidFill>
                            <a:schemeClr val="dk1"/>
                          </a:solidFill>
                          <a:latin typeface="+mn-lt"/>
                          <a:ea typeface="+mn-ea"/>
                          <a:cs typeface="+mn-cs"/>
                        </a:rPr>
                        <a:t>Gitte Julie Holbek</a:t>
                      </a:r>
                    </a:p>
                  </a:txBody>
                  <a:tcPr marL="9525" marR="9525" marT="9525" marB="0"/>
                </a:tc>
                <a:extLst>
                  <a:ext uri="{0D108BD9-81ED-4DB2-BD59-A6C34878D82A}">
                    <a16:rowId xmlns:a16="http://schemas.microsoft.com/office/drawing/2014/main" val="3114245201"/>
                  </a:ext>
                </a:extLst>
              </a:tr>
              <a:tr h="304739">
                <a:tc>
                  <a:txBody>
                    <a:bodyPr/>
                    <a:lstStyle/>
                    <a:p>
                      <a:pPr algn="l" fontAlgn="t"/>
                      <a:r>
                        <a:rPr lang="da-DK" sz="1100" b="1" kern="1200" dirty="0">
                          <a:solidFill>
                            <a:schemeClr val="dk1"/>
                          </a:solidFill>
                          <a:latin typeface="+mn-lt"/>
                          <a:ea typeface="+mn-ea"/>
                          <a:cs typeface="+mn-cs"/>
                        </a:rPr>
                        <a:t>T6</a:t>
                      </a:r>
                    </a:p>
                  </a:txBody>
                  <a:tcPr marL="9525" marR="9525" marT="9525" marB="0"/>
                </a:tc>
                <a:tc>
                  <a:txBody>
                    <a:bodyPr/>
                    <a:lstStyle/>
                    <a:p>
                      <a:pPr algn="l" fontAlgn="t"/>
                      <a:r>
                        <a:rPr lang="da-DK" sz="1100" b="1" kern="1200" dirty="0">
                          <a:solidFill>
                            <a:schemeClr val="dk1"/>
                          </a:solidFill>
                          <a:latin typeface="+mn-lt"/>
                          <a:ea typeface="+mn-ea"/>
                          <a:cs typeface="+mn-cs"/>
                        </a:rPr>
                        <a:t>Pool 2</a:t>
                      </a:r>
                    </a:p>
                  </a:txBody>
                  <a:tcPr marL="9525" marR="9525" marT="9525" marB="0"/>
                </a:tc>
                <a:tc>
                  <a:txBody>
                    <a:bodyPr/>
                    <a:lstStyle/>
                    <a:p>
                      <a:pPr algn="l" fontAlgn="t"/>
                      <a:r>
                        <a:rPr lang="da-DK" sz="1100" b="1" kern="1200" dirty="0" err="1">
                          <a:solidFill>
                            <a:schemeClr val="dk1"/>
                          </a:solidFill>
                          <a:latin typeface="+mn-lt"/>
                          <a:ea typeface="+mn-ea"/>
                          <a:cs typeface="+mn-cs"/>
                        </a:rPr>
                        <a:t>Decouple</a:t>
                      </a:r>
                      <a:endParaRPr lang="da-DK" sz="1100" b="1" kern="1200" dirty="0">
                        <a:solidFill>
                          <a:schemeClr val="dk1"/>
                        </a:solidFill>
                        <a:latin typeface="+mn-lt"/>
                        <a:ea typeface="+mn-ea"/>
                        <a:cs typeface="+mn-cs"/>
                      </a:endParaRPr>
                    </a:p>
                  </a:txBody>
                  <a:tcPr marL="9525" marR="9525" marT="9525" marB="0"/>
                </a:tc>
                <a:tc>
                  <a:txBody>
                    <a:bodyPr/>
                    <a:lstStyle/>
                    <a:p>
                      <a:pPr algn="l" fontAlgn="ctr"/>
                      <a:r>
                        <a:rPr lang="da-DK" sz="1100" kern="1200" dirty="0">
                          <a:solidFill>
                            <a:schemeClr val="dk1"/>
                          </a:solidFill>
                          <a:latin typeface="+mn-lt"/>
                          <a:ea typeface="+mn-ea"/>
                          <a:cs typeface="+mn-cs"/>
                        </a:rPr>
                        <a:t>T</a:t>
                      </a:r>
                      <a:r>
                        <a:rPr lang="en-US" sz="1100" kern="1200" dirty="0">
                          <a:solidFill>
                            <a:schemeClr val="dk1"/>
                          </a:solidFill>
                          <a:latin typeface="+mn-lt"/>
                          <a:ea typeface="+mn-ea"/>
                          <a:cs typeface="+mn-cs"/>
                        </a:rPr>
                        <a:t>he DECOUPLE project has a vision of decoupling resource consumption and economic growth in the textile industry and thereby paving the way for transitioning the textile industry into a circular economy.</a:t>
                      </a:r>
                      <a:endParaRPr lang="da-DK" sz="1100" kern="1200" dirty="0">
                        <a:solidFill>
                          <a:schemeClr val="dk1"/>
                        </a:solidFill>
                        <a:latin typeface="+mn-lt"/>
                        <a:ea typeface="+mn-ea"/>
                        <a:cs typeface="+mn-cs"/>
                      </a:endParaRPr>
                    </a:p>
                  </a:txBody>
                  <a:tcPr marL="9525" marR="9525" marT="9525" marB="0"/>
                </a:tc>
                <a:tc>
                  <a:txBody>
                    <a:bodyPr/>
                    <a:lstStyle/>
                    <a:p>
                      <a:pPr algn="l" fontAlgn="t"/>
                      <a:r>
                        <a:rPr lang="da-DK" sz="1100" kern="1200" dirty="0">
                          <a:solidFill>
                            <a:schemeClr val="dk1"/>
                          </a:solidFill>
                          <a:latin typeface="+mn-lt"/>
                          <a:ea typeface="+mn-ea"/>
                          <a:cs typeface="+mn-cs"/>
                        </a:rPr>
                        <a:t>Danish </a:t>
                      </a:r>
                      <a:r>
                        <a:rPr lang="da-DK" sz="1100" kern="1200" dirty="0" err="1">
                          <a:solidFill>
                            <a:schemeClr val="dk1"/>
                          </a:solidFill>
                          <a:latin typeface="+mn-lt"/>
                          <a:ea typeface="+mn-ea"/>
                          <a:cs typeface="+mn-cs"/>
                        </a:rPr>
                        <a:t>Technological</a:t>
                      </a:r>
                      <a:r>
                        <a:rPr lang="da-DK" sz="1100" kern="1200" dirty="0">
                          <a:solidFill>
                            <a:schemeClr val="dk1"/>
                          </a:solidFill>
                          <a:latin typeface="+mn-lt"/>
                          <a:ea typeface="+mn-ea"/>
                          <a:cs typeface="+mn-cs"/>
                        </a:rPr>
                        <a:t> Institute, Julie Stokkebro </a:t>
                      </a:r>
                      <a:r>
                        <a:rPr lang="da-DK" sz="1100" kern="1200" dirty="0" err="1">
                          <a:solidFill>
                            <a:schemeClr val="dk1"/>
                          </a:solidFill>
                          <a:latin typeface="+mn-lt"/>
                          <a:ea typeface="+mn-ea"/>
                          <a:cs typeface="+mn-cs"/>
                        </a:rPr>
                        <a:t>Schmøkel</a:t>
                      </a:r>
                      <a:endParaRPr lang="da-DK" sz="1100" kern="1200" dirty="0">
                        <a:solidFill>
                          <a:schemeClr val="dk1"/>
                        </a:solidFill>
                        <a:latin typeface="+mn-lt"/>
                        <a:ea typeface="+mn-ea"/>
                        <a:cs typeface="+mn-cs"/>
                      </a:endParaRPr>
                    </a:p>
                  </a:txBody>
                  <a:tcPr marL="9525" marR="9525" marT="9525" marB="0"/>
                </a:tc>
                <a:extLst>
                  <a:ext uri="{0D108BD9-81ED-4DB2-BD59-A6C34878D82A}">
                    <a16:rowId xmlns:a16="http://schemas.microsoft.com/office/drawing/2014/main" val="3500929487"/>
                  </a:ext>
                </a:extLst>
              </a:tr>
              <a:tr h="304739">
                <a:tc>
                  <a:txBody>
                    <a:bodyPr/>
                    <a:lstStyle/>
                    <a:p>
                      <a:pPr algn="l" fontAlgn="t"/>
                      <a:r>
                        <a:rPr lang="da-DK" sz="1100" b="1" kern="1200" dirty="0">
                          <a:solidFill>
                            <a:schemeClr val="dk1"/>
                          </a:solidFill>
                          <a:latin typeface="+mn-lt"/>
                          <a:ea typeface="+mn-ea"/>
                          <a:cs typeface="+mn-cs"/>
                        </a:rPr>
                        <a:t>T7</a:t>
                      </a:r>
                    </a:p>
                  </a:txBody>
                  <a:tcPr marL="9525" marR="9525" marT="9525" marB="0"/>
                </a:tc>
                <a:tc>
                  <a:txBody>
                    <a:bodyPr/>
                    <a:lstStyle/>
                    <a:p>
                      <a:pPr algn="l" fontAlgn="t"/>
                      <a:r>
                        <a:rPr lang="da-DK" sz="1100" b="1" kern="1200" dirty="0">
                          <a:solidFill>
                            <a:schemeClr val="dk1"/>
                          </a:solidFill>
                          <a:latin typeface="+mn-lt"/>
                          <a:ea typeface="+mn-ea"/>
                          <a:cs typeface="+mn-cs"/>
                        </a:rPr>
                        <a:t>Pool 2</a:t>
                      </a:r>
                    </a:p>
                  </a:txBody>
                  <a:tcPr marL="9525" marR="9525" marT="9525" marB="0"/>
                </a:tc>
                <a:tc>
                  <a:txBody>
                    <a:bodyPr/>
                    <a:lstStyle/>
                    <a:p>
                      <a:pPr algn="l" fontAlgn="t"/>
                      <a:r>
                        <a:rPr lang="da-DK" sz="1100" b="1" kern="1200" dirty="0" err="1">
                          <a:solidFill>
                            <a:schemeClr val="dk1"/>
                          </a:solidFill>
                          <a:latin typeface="+mn-lt"/>
                          <a:ea typeface="+mn-ea"/>
                          <a:cs typeface="+mn-cs"/>
                        </a:rPr>
                        <a:t>Prolong</a:t>
                      </a:r>
                      <a:endParaRPr lang="da-DK" sz="1100" b="1" kern="1200" dirty="0">
                        <a:solidFill>
                          <a:schemeClr val="dk1"/>
                        </a:solidFill>
                        <a:latin typeface="+mn-lt"/>
                        <a:ea typeface="+mn-ea"/>
                        <a:cs typeface="+mn-cs"/>
                      </a:endParaRPr>
                    </a:p>
                  </a:txBody>
                  <a:tcPr marL="9525" marR="9525" marT="9525" marB="0"/>
                </a:tc>
                <a:tc>
                  <a:txBody>
                    <a:bodyPr/>
                    <a:lstStyle/>
                    <a:p>
                      <a:pPr algn="l" fontAlgn="ctr"/>
                      <a:r>
                        <a:rPr lang="da-DK" sz="1100" kern="1200" dirty="0">
                          <a:solidFill>
                            <a:schemeClr val="dk1"/>
                          </a:solidFill>
                          <a:latin typeface="+mn-lt"/>
                          <a:ea typeface="+mn-ea"/>
                          <a:cs typeface="+mn-cs"/>
                        </a:rPr>
                        <a:t>D</a:t>
                      </a:r>
                      <a:r>
                        <a:rPr lang="en-US" sz="1100" kern="1200" dirty="0" err="1">
                          <a:solidFill>
                            <a:schemeClr val="dk1"/>
                          </a:solidFill>
                          <a:latin typeface="+mn-lt"/>
                          <a:ea typeface="+mn-ea"/>
                          <a:cs typeface="+mn-cs"/>
                        </a:rPr>
                        <a:t>esign</a:t>
                      </a:r>
                      <a:r>
                        <a:rPr lang="en-US" sz="1100" kern="1200" dirty="0">
                          <a:solidFill>
                            <a:schemeClr val="dk1"/>
                          </a:solidFill>
                          <a:latin typeface="+mn-lt"/>
                          <a:ea typeface="+mn-ea"/>
                          <a:cs typeface="+mn-cs"/>
                        </a:rPr>
                        <a:t> for Longevity (DFL) is one of the strategies </a:t>
                      </a:r>
                      <a:r>
                        <a:rPr lang="en-US" sz="1100" kern="1200" dirty="0" err="1">
                          <a:solidFill>
                            <a:schemeClr val="dk1"/>
                          </a:solidFill>
                          <a:latin typeface="+mn-lt"/>
                          <a:ea typeface="+mn-ea"/>
                          <a:cs typeface="+mn-cs"/>
                        </a:rPr>
                        <a:t>emphasised</a:t>
                      </a:r>
                      <a:r>
                        <a:rPr lang="en-US" sz="1100" kern="1200" dirty="0">
                          <a:solidFill>
                            <a:schemeClr val="dk1"/>
                          </a:solidFill>
                          <a:latin typeface="+mn-lt"/>
                          <a:ea typeface="+mn-ea"/>
                          <a:cs typeface="+mn-cs"/>
                        </a:rPr>
                        <a:t> to counteract and reduce the current overproduction and overconsumption of clothes and thus contribute to CO2 reduction. However, there is a lack of data to measure the actual effect of employing a DFL strategy, which leaves companies to base their longevity strategies on assumptions and hypotheses</a:t>
                      </a:r>
                      <a:endParaRPr lang="da-DK" sz="1100" kern="1200" dirty="0">
                        <a:solidFill>
                          <a:schemeClr val="dk1"/>
                        </a:solidFill>
                        <a:latin typeface="+mn-lt"/>
                        <a:ea typeface="+mn-ea"/>
                        <a:cs typeface="+mn-cs"/>
                      </a:endParaRPr>
                    </a:p>
                  </a:txBody>
                  <a:tcPr marL="9525" marR="9525" marT="9525" marB="0"/>
                </a:tc>
                <a:tc>
                  <a:txBody>
                    <a:bodyPr/>
                    <a:lstStyle/>
                    <a:p>
                      <a:pPr algn="l" fontAlgn="t"/>
                      <a:r>
                        <a:rPr lang="da-DK" sz="1100" kern="1200" dirty="0">
                          <a:solidFill>
                            <a:schemeClr val="dk1"/>
                          </a:solidFill>
                          <a:latin typeface="+mn-lt"/>
                          <a:ea typeface="+mn-ea"/>
                          <a:cs typeface="+mn-cs"/>
                        </a:rPr>
                        <a:t>Aalborg University, Louise Møller Haase</a:t>
                      </a:r>
                    </a:p>
                  </a:txBody>
                  <a:tcPr marL="9525" marR="9525" marT="9525" marB="0"/>
                </a:tc>
                <a:extLst>
                  <a:ext uri="{0D108BD9-81ED-4DB2-BD59-A6C34878D82A}">
                    <a16:rowId xmlns:a16="http://schemas.microsoft.com/office/drawing/2014/main" val="126189640"/>
                  </a:ext>
                </a:extLst>
              </a:tr>
            </a:tbl>
          </a:graphicData>
        </a:graphic>
      </p:graphicFrame>
      <p:pic>
        <p:nvPicPr>
          <p:cNvPr id="5" name="Billede 4">
            <a:extLst>
              <a:ext uri="{FF2B5EF4-FFF2-40B4-BE49-F238E27FC236}">
                <a16:creationId xmlns:a16="http://schemas.microsoft.com/office/drawing/2014/main" id="{F5FA9D98-3D08-0B40-FF72-EB3A43D4D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7567" y="-68850"/>
            <a:ext cx="2054782" cy="642119"/>
          </a:xfrm>
          <a:prstGeom prst="rect">
            <a:avLst/>
          </a:prstGeom>
        </p:spPr>
      </p:pic>
      <p:sp>
        <p:nvSpPr>
          <p:cNvPr id="7" name="Tekstfelt 28">
            <a:extLst>
              <a:ext uri="{FF2B5EF4-FFF2-40B4-BE49-F238E27FC236}">
                <a16:creationId xmlns:a16="http://schemas.microsoft.com/office/drawing/2014/main" id="{40109C58-056F-47DD-BAF8-3D39B7190490}"/>
              </a:ext>
            </a:extLst>
          </p:cNvPr>
          <p:cNvSpPr txBox="1"/>
          <p:nvPr/>
        </p:nvSpPr>
        <p:spPr>
          <a:xfrm>
            <a:off x="3397330" y="504420"/>
            <a:ext cx="5850442" cy="387798"/>
          </a:xfrm>
          <a:prstGeom prst="rect">
            <a:avLst/>
          </a:prstGeom>
        </p:spPr>
        <p:txBody>
          <a:bodyPr vert="horz" lIns="91440" tIns="45720" rIns="91440" bIns="45720" rtlCol="0" anchor="ctr">
            <a:normAutofit fontScale="92500" lnSpcReduction="20000"/>
          </a:bodyPr>
          <a:lstStyle>
            <a:lvl1pPr algn="ctr">
              <a:lnSpc>
                <a:spcPct val="90000"/>
              </a:lnSpc>
              <a:spcBef>
                <a:spcPct val="0"/>
              </a:spcBef>
              <a:buNone/>
              <a:defRPr sz="2800" b="1">
                <a:solidFill>
                  <a:srgbClr val="1E4B41"/>
                </a:solidFill>
                <a:latin typeface="Arial"/>
                <a:ea typeface="+mj-lt"/>
                <a:cs typeface="+mj-lt"/>
              </a:defRPr>
            </a:lvl1pPr>
          </a:lstStyle>
          <a:p>
            <a:r>
              <a:rPr lang="en-US" dirty="0"/>
              <a:t>Projects - Textiles</a:t>
            </a:r>
          </a:p>
        </p:txBody>
      </p:sp>
      <p:pic>
        <p:nvPicPr>
          <p:cNvPr id="2" name="Billede 5">
            <a:extLst>
              <a:ext uri="{FF2B5EF4-FFF2-40B4-BE49-F238E27FC236}">
                <a16:creationId xmlns:a16="http://schemas.microsoft.com/office/drawing/2014/main" id="{19F5F0E2-36E1-58E6-EBEE-5D28B2116DEF}"/>
              </a:ext>
            </a:extLst>
          </p:cNvPr>
          <p:cNvPicPr>
            <a:picLocks noChangeAspect="1"/>
          </p:cNvPicPr>
          <p:nvPr/>
        </p:nvPicPr>
        <p:blipFill rotWithShape="1">
          <a:blip r:embed="rId3">
            <a:extLst>
              <a:ext uri="{28A0092B-C50C-407E-A947-70E740481C1C}">
                <a14:useLocalDpi xmlns:a14="http://schemas.microsoft.com/office/drawing/2010/main" val="0"/>
              </a:ext>
            </a:extLst>
          </a:blip>
          <a:srcRect l="21781" t="42798" r="40606" b="36518"/>
          <a:stretch/>
        </p:blipFill>
        <p:spPr>
          <a:xfrm>
            <a:off x="660913" y="234452"/>
            <a:ext cx="1675145" cy="518166"/>
          </a:xfrm>
          <a:prstGeom prst="rect">
            <a:avLst/>
          </a:prstGeom>
        </p:spPr>
      </p:pic>
    </p:spTree>
    <p:extLst>
      <p:ext uri="{BB962C8B-B14F-4D97-AF65-F5344CB8AC3E}">
        <p14:creationId xmlns:p14="http://schemas.microsoft.com/office/powerpoint/2010/main" val="26525291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5BE0144F793C341A69FF9E0D9D769DF" ma:contentTypeVersion="10" ma:contentTypeDescription="Opret et nyt dokument." ma:contentTypeScope="" ma:versionID="175ca1417bd5b735152f13daef22943a">
  <xsd:schema xmlns:xsd="http://www.w3.org/2001/XMLSchema" xmlns:xs="http://www.w3.org/2001/XMLSchema" xmlns:p="http://schemas.microsoft.com/office/2006/metadata/properties" xmlns:ns2="a1b97f38-3ce1-4148-a927-43ad86f0c88c" xmlns:ns3="4fe6e453-b6fe-4fb1-8d60-e897bbf32048" targetNamespace="http://schemas.microsoft.com/office/2006/metadata/properties" ma:root="true" ma:fieldsID="1564123a3287a3e685e7bd48b6238e6e" ns2:_="" ns3:_="">
    <xsd:import namespace="a1b97f38-3ce1-4148-a927-43ad86f0c88c"/>
    <xsd:import namespace="4fe6e453-b6fe-4fb1-8d60-e897bbf320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GenerationTime" minOccurs="0"/>
                <xsd:element ref="ns2:MediaServiceEventHashCode"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97f38-3ce1-4148-a927-43ad86f0c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e6e453-b6fe-4fb1-8d60-e897bbf32048"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97E42C-6FA7-4F3D-AE5C-89A158D88647}"/>
</file>

<file path=customXml/itemProps2.xml><?xml version="1.0" encoding="utf-8"?>
<ds:datastoreItem xmlns:ds="http://schemas.openxmlformats.org/officeDocument/2006/customXml" ds:itemID="{1CFBCBC6-561A-4BD9-9E21-6F940EF0AAD6}">
  <ds:schemaRefs>
    <ds:schemaRef ds:uri="http://schemas.microsoft.com/sharepoint/v3/contenttype/forms"/>
  </ds:schemaRefs>
</ds:datastoreItem>
</file>

<file path=customXml/itemProps3.xml><?xml version="1.0" encoding="utf-8"?>
<ds:datastoreItem xmlns:ds="http://schemas.openxmlformats.org/officeDocument/2006/customXml" ds:itemID="{DB8F4CEA-C835-47AE-AF22-EC20A8BD78CE}">
  <ds:schemaRefs>
    <ds:schemaRef ds:uri="http://schemas.microsoft.com/office/infopath/2007/PartnerControls"/>
    <ds:schemaRef ds:uri="http://purl.org/dc/elements/1.1/"/>
    <ds:schemaRef ds:uri="http://schemas.microsoft.com/office/2006/metadata/properties"/>
    <ds:schemaRef ds:uri="http://purl.org/dc/terms/"/>
    <ds:schemaRef ds:uri="a1b97f38-3ce1-4148-a927-43ad86f0c88c"/>
    <ds:schemaRef ds:uri="http://schemas.openxmlformats.org/package/2006/metadata/core-properties"/>
    <ds:schemaRef ds:uri="http://schemas.microsoft.com/office/2006/documentManagement/types"/>
    <ds:schemaRef ds:uri="4fe6e453-b6fe-4fb1-8d60-e897bbf32048"/>
    <ds:schemaRef ds:uri="http://www.w3.org/XML/1998/namespace"/>
    <ds:schemaRef ds:uri="http://purl.org/dc/dcmitype/"/>
    <ds:schemaRef ds:uri="d85348c1-e829-4ac6-b979-42059d76e7f1"/>
    <ds:schemaRef ds:uri="240f6cfb-ece2-471b-99ff-04b40c2d6974"/>
  </ds:schemaRefs>
</ds:datastoreItem>
</file>

<file path=docProps/app.xml><?xml version="1.0" encoding="utf-8"?>
<Properties xmlns="http://schemas.openxmlformats.org/officeDocument/2006/extended-properties" xmlns:vt="http://schemas.openxmlformats.org/officeDocument/2006/docPropsVTypes">
  <TotalTime>284</TotalTime>
  <Words>1559</Words>
  <Application>Microsoft Office PowerPoint</Application>
  <PresentationFormat>Widescreen</PresentationFormat>
  <Paragraphs>165</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Office-tema</vt:lpstr>
      <vt:lpstr>PowerPoint Presentation</vt:lpstr>
      <vt:lpstr>TraCE Ambitions</vt:lpstr>
      <vt:lpstr>  North Star Vision – 2050  We have a REGENERATIVE circular society where resources are regrown from sustainable resources at zero or low impact    </vt:lpstr>
      <vt:lpstr>Illustration of key inflection points for the partnership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 status meeting</dc:title>
  <dc:creator>Anette Juhl</dc:creator>
  <cp:lastModifiedBy>Annika Lindberg</cp:lastModifiedBy>
  <cp:revision>13</cp:revision>
  <dcterms:created xsi:type="dcterms:W3CDTF">2022-09-09T12:01:59Z</dcterms:created>
  <dcterms:modified xsi:type="dcterms:W3CDTF">2024-02-26T09:30:40Z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0x01010075BE0144F793C341A69FF9E0D9D769DF</vt:lpwstr>
  </property>
  <property fmtid="{D5CDD505-2E9C-101B-9397-08002B2CF9AE}" pid="3" name="MediaServiceImageTags">
    <vt:lpwstr/>
  </property>
</Properties>
</file>